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y="5143500" cx="9144000"/>
  <p:notesSz cx="6858000" cy="9144000"/>
  <p:embeddedFontLst>
    <p:embeddedFont>
      <p:font typeface="Roboto"/>
      <p:regular r:id="rId34"/>
      <p:bold r:id="rId35"/>
      <p:italic r:id="rId36"/>
      <p:boldItalic r:id="rId37"/>
    </p:embeddedFont>
    <p:embeddedFont>
      <p:font typeface="Montserrat"/>
      <p:regular r:id="rId38"/>
      <p:bold r:id="rId39"/>
      <p:italic r:id="rId40"/>
      <p:boldItalic r:id="rId41"/>
    </p:embeddedFont>
    <p:embeddedFont>
      <p:font typeface="Lat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4" name="NAMAN SHAH"/>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4CF07EB-E876-4158-B735-DBB742052DDF}">
  <a:tblStyle styleId="{D4CF07EB-E876-4158-B735-DBB742052DD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italic.fntdata"/><Relationship Id="rId20" Type="http://schemas.openxmlformats.org/officeDocument/2006/relationships/slide" Target="slides/slide13.xml"/><Relationship Id="rId42" Type="http://schemas.openxmlformats.org/officeDocument/2006/relationships/font" Target="fonts/Lato-regular.fntdata"/><Relationship Id="rId41" Type="http://schemas.openxmlformats.org/officeDocument/2006/relationships/font" Target="fonts/Montserrat-boldItalic.fntdata"/><Relationship Id="rId22" Type="http://schemas.openxmlformats.org/officeDocument/2006/relationships/slide" Target="slides/slide15.xml"/><Relationship Id="rId44" Type="http://schemas.openxmlformats.org/officeDocument/2006/relationships/font" Target="fonts/Lato-italic.fntdata"/><Relationship Id="rId21" Type="http://schemas.openxmlformats.org/officeDocument/2006/relationships/slide" Target="slides/slide14.xml"/><Relationship Id="rId43" Type="http://schemas.openxmlformats.org/officeDocument/2006/relationships/font" Target="fonts/Lato-bold.fntdata"/><Relationship Id="rId24" Type="http://schemas.openxmlformats.org/officeDocument/2006/relationships/slide" Target="slides/slide17.xml"/><Relationship Id="rId23" Type="http://schemas.openxmlformats.org/officeDocument/2006/relationships/slide" Target="slides/slide16.xml"/><Relationship Id="rId45"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font" Target="fonts/Roboto-bold.fntdata"/><Relationship Id="rId12" Type="http://schemas.openxmlformats.org/officeDocument/2006/relationships/slide" Target="slides/slide5.xml"/><Relationship Id="rId34" Type="http://schemas.openxmlformats.org/officeDocument/2006/relationships/font" Target="fonts/Roboto-regular.fntdata"/><Relationship Id="rId15" Type="http://schemas.openxmlformats.org/officeDocument/2006/relationships/slide" Target="slides/slide8.xml"/><Relationship Id="rId37" Type="http://schemas.openxmlformats.org/officeDocument/2006/relationships/font" Target="fonts/Roboto-boldItalic.fntdata"/><Relationship Id="rId14" Type="http://schemas.openxmlformats.org/officeDocument/2006/relationships/slide" Target="slides/slide7.xml"/><Relationship Id="rId36" Type="http://schemas.openxmlformats.org/officeDocument/2006/relationships/font" Target="fonts/Roboto-italic.fntdata"/><Relationship Id="rId17" Type="http://schemas.openxmlformats.org/officeDocument/2006/relationships/slide" Target="slides/slide10.xml"/><Relationship Id="rId39" Type="http://schemas.openxmlformats.org/officeDocument/2006/relationships/font" Target="fonts/Montserrat-bold.fntdata"/><Relationship Id="rId16" Type="http://schemas.openxmlformats.org/officeDocument/2006/relationships/slide" Target="slides/slide9.xml"/><Relationship Id="rId38" Type="http://schemas.openxmlformats.org/officeDocument/2006/relationships/font" Target="fonts/Montserrat-regular.fntdata"/><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3-17T10:59:21.347">
    <p:pos x="6000" y="0"/>
    <p:text>New Slide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2-03-17T10:59:36.487">
    <p:pos x="6000" y="0"/>
    <p:text>New Slide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2-03-17T10:59:47.281">
    <p:pos x="6000" y="0"/>
    <p:text>New Slide</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2-03-17T11:00:19.209">
    <p:pos x="6000" y="0"/>
    <p:text>New Slide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1de06b00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1de06b00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New slide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f983b34077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f983b34077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f983b34077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f983b34077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f983b34077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f983b34077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f983b34077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f983b34077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2d8e1e4b9d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2d8e1e4b9d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0a307a33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0a307a33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0a307a332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0a307a332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0a307a332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0a307a332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0a307a332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0a307a332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f37ed3e866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f37ed3e866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1de06b0062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1de06b0062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New Screenshots of UI</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1de06b0062_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1de06b0062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New Screenshots of UI</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1de06b0062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1de06b0062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New UI Screenshots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2d8e1e4b9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2d8e1e4b9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0a307a332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0a307a332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1de06b0062_4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1de06b0062_4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f983b34077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f983b34077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f623cd76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f623cd76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f37ed3e86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f37ed3e86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f37ed3e866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f37ed3e866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f623cd76f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f623cd76f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f37ed3e866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f37ed3e866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f983b3407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f983b3407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f983b34077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f983b34077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comments" Target="../comments/commen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namanshah0008.pythonanywhere.com/recommend1/?title" TargetMode="External"/><Relationship Id="rId4" Type="http://schemas.openxmlformats.org/officeDocument/2006/relationships/hyperlink" Target="https://namanshah0008.pythonanywhere.com/recommend1/?titl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0.jpg"/><Relationship Id="rId4" Type="http://schemas.openxmlformats.org/officeDocument/2006/relationships/image" Target="../media/image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comments" Target="../comments/comment2.xml"/><Relationship Id="rId4" Type="http://schemas.openxmlformats.org/officeDocument/2006/relationships/image" Target="../media/image6.png"/><Relationship Id="rId5" Type="http://schemas.openxmlformats.org/officeDocument/2006/relationships/image" Target="../media/image12.png"/><Relationship Id="rId6" Type="http://schemas.openxmlformats.org/officeDocument/2006/relationships/image" Target="../media/image1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comments" Target="../comments/comment3.xml"/><Relationship Id="rId4" Type="http://schemas.openxmlformats.org/officeDocument/2006/relationships/image" Target="../media/image19.png"/><Relationship Id="rId5" Type="http://schemas.openxmlformats.org/officeDocument/2006/relationships/image" Target="../media/image7.png"/><Relationship Id="rId6"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comments" Target="../comments/comment4.xml"/><Relationship Id="rId4" Type="http://schemas.openxmlformats.org/officeDocument/2006/relationships/image" Target="../media/image15.jpg"/><Relationship Id="rId5" Type="http://schemas.openxmlformats.org/officeDocument/2006/relationships/image" Target="../media/image13.png"/><Relationship Id="rId6"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semanticscholar.org/paper/Title-Extraction-from-Book-Cover-Images-Using-of-Do-Kim/1948e0361ce8b8f82b49effb0b655fd991076a59?p2df" TargetMode="External"/><Relationship Id="rId4" Type="http://schemas.openxmlformats.org/officeDocument/2006/relationships/hyperlink" Target="http://ieeexplore.ieee.org.library.somaiya.edu/stamp/stamp.jsp?tp=&amp;arnumber=8614724"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ieeexplore.ieee.org.library.somaiya.edu/stamp/stamp.jsp?tp=&amp;arnumber=6779375" TargetMode="External"/><Relationship Id="rId4" Type="http://schemas.openxmlformats.org/officeDocument/2006/relationships/hyperlink" Target="https://web.stanford.edu/class/ee368/Project_Autumn_1617/Reports/report_yang_shen.pdf"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168725" y="66375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RecBooks</a:t>
            </a:r>
            <a:endParaRPr/>
          </a:p>
        </p:txBody>
      </p:sp>
      <p:sp>
        <p:nvSpPr>
          <p:cNvPr id="135" name="Google Shape;135;p13"/>
          <p:cNvSpPr txBox="1"/>
          <p:nvPr>
            <p:ph idx="1" type="subTitle"/>
          </p:nvPr>
        </p:nvSpPr>
        <p:spPr>
          <a:xfrm>
            <a:off x="3168725" y="1485225"/>
            <a:ext cx="3470700" cy="506100"/>
          </a:xfrm>
          <a:prstGeom prst="rect">
            <a:avLst/>
          </a:prstGeom>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lang="en-GB" sz="2300">
                <a:latin typeface="Montserrat"/>
                <a:ea typeface="Montserrat"/>
                <a:cs typeface="Montserrat"/>
                <a:sym typeface="Montserrat"/>
              </a:rPr>
              <a:t>Find your next read</a:t>
            </a:r>
            <a:endParaRPr sz="2300">
              <a:latin typeface="Montserrat"/>
              <a:ea typeface="Montserrat"/>
              <a:cs typeface="Montserrat"/>
              <a:sym typeface="Montserrat"/>
            </a:endParaRPr>
          </a:p>
        </p:txBody>
      </p:sp>
      <p:sp>
        <p:nvSpPr>
          <p:cNvPr id="136" name="Google Shape;136;p13"/>
          <p:cNvSpPr txBox="1"/>
          <p:nvPr/>
        </p:nvSpPr>
        <p:spPr>
          <a:xfrm>
            <a:off x="6083600" y="4041325"/>
            <a:ext cx="306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37" name="Google Shape;137;p13"/>
          <p:cNvSpPr txBox="1"/>
          <p:nvPr/>
        </p:nvSpPr>
        <p:spPr>
          <a:xfrm>
            <a:off x="4879225" y="2718025"/>
            <a:ext cx="3806100" cy="215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600">
                <a:solidFill>
                  <a:schemeClr val="lt1"/>
                </a:solidFill>
                <a:latin typeface="Roboto"/>
                <a:ea typeface="Roboto"/>
                <a:cs typeface="Roboto"/>
                <a:sym typeface="Roboto"/>
              </a:rPr>
              <a:t>Made By - </a:t>
            </a:r>
            <a:endParaRPr sz="1600">
              <a:solidFill>
                <a:schemeClr val="lt1"/>
              </a:solidFill>
              <a:latin typeface="Roboto"/>
              <a:ea typeface="Roboto"/>
              <a:cs typeface="Roboto"/>
              <a:sym typeface="Roboto"/>
            </a:endParaRPr>
          </a:p>
          <a:p>
            <a:pPr indent="0" lvl="0" marL="0" rtl="0" algn="ctr">
              <a:spcBef>
                <a:spcPts val="0"/>
              </a:spcBef>
              <a:spcAft>
                <a:spcPts val="0"/>
              </a:spcAft>
              <a:buNone/>
            </a:pPr>
            <a:r>
              <a:rPr b="1" lang="en-GB" sz="1600">
                <a:solidFill>
                  <a:schemeClr val="lt1"/>
                </a:solidFill>
                <a:latin typeface="Roboto"/>
                <a:ea typeface="Roboto"/>
                <a:cs typeface="Roboto"/>
                <a:sym typeface="Roboto"/>
              </a:rPr>
              <a:t>Mihir Dholakia - 1811074</a:t>
            </a:r>
            <a:endParaRPr b="1" sz="1600">
              <a:solidFill>
                <a:schemeClr val="lt1"/>
              </a:solidFill>
              <a:latin typeface="Roboto"/>
              <a:ea typeface="Roboto"/>
              <a:cs typeface="Roboto"/>
              <a:sym typeface="Roboto"/>
            </a:endParaRPr>
          </a:p>
          <a:p>
            <a:pPr indent="0" lvl="0" marL="457200" rtl="0" algn="l">
              <a:spcBef>
                <a:spcPts val="0"/>
              </a:spcBef>
              <a:spcAft>
                <a:spcPts val="0"/>
              </a:spcAft>
              <a:buNone/>
            </a:pPr>
            <a:r>
              <a:rPr b="1" lang="en-GB" sz="1600">
                <a:solidFill>
                  <a:schemeClr val="lt1"/>
                </a:solidFill>
                <a:latin typeface="Roboto"/>
                <a:ea typeface="Roboto"/>
                <a:cs typeface="Roboto"/>
                <a:sym typeface="Roboto"/>
              </a:rPr>
              <a:t>    Jash Shah - 1811082</a:t>
            </a:r>
            <a:endParaRPr b="1" sz="1600">
              <a:solidFill>
                <a:schemeClr val="lt1"/>
              </a:solidFill>
              <a:latin typeface="Roboto"/>
              <a:ea typeface="Roboto"/>
              <a:cs typeface="Roboto"/>
              <a:sym typeface="Roboto"/>
            </a:endParaRPr>
          </a:p>
          <a:p>
            <a:pPr indent="457200" lvl="0" marL="0" rtl="0" algn="l">
              <a:spcBef>
                <a:spcPts val="0"/>
              </a:spcBef>
              <a:spcAft>
                <a:spcPts val="0"/>
              </a:spcAft>
              <a:buNone/>
            </a:pPr>
            <a:r>
              <a:rPr b="1" lang="en-GB" sz="1600">
                <a:solidFill>
                  <a:schemeClr val="lt1"/>
                </a:solidFill>
                <a:latin typeface="Roboto"/>
                <a:ea typeface="Roboto"/>
                <a:cs typeface="Roboto"/>
                <a:sym typeface="Roboto"/>
              </a:rPr>
              <a:t>    Jay Shah - 1811112</a:t>
            </a:r>
            <a:endParaRPr b="1" sz="1600">
              <a:solidFill>
                <a:schemeClr val="lt1"/>
              </a:solidFill>
              <a:latin typeface="Roboto"/>
              <a:ea typeface="Roboto"/>
              <a:cs typeface="Roboto"/>
              <a:sym typeface="Roboto"/>
            </a:endParaRPr>
          </a:p>
          <a:p>
            <a:pPr indent="0" lvl="0" marL="457200" rtl="0" algn="l">
              <a:spcBef>
                <a:spcPts val="0"/>
              </a:spcBef>
              <a:spcAft>
                <a:spcPts val="0"/>
              </a:spcAft>
              <a:buNone/>
            </a:pPr>
            <a:r>
              <a:rPr b="1" lang="en-GB" sz="1600">
                <a:solidFill>
                  <a:schemeClr val="lt1"/>
                </a:solidFill>
                <a:latin typeface="Roboto"/>
                <a:ea typeface="Roboto"/>
                <a:cs typeface="Roboto"/>
                <a:sym typeface="Roboto"/>
              </a:rPr>
              <a:t>    Naman Shah - 1811113</a:t>
            </a:r>
            <a:endParaRPr b="1" sz="1600">
              <a:solidFill>
                <a:schemeClr val="lt1"/>
              </a:solidFill>
              <a:latin typeface="Roboto"/>
              <a:ea typeface="Roboto"/>
              <a:cs typeface="Roboto"/>
              <a:sym typeface="Roboto"/>
            </a:endParaRPr>
          </a:p>
          <a:p>
            <a:pPr indent="0" lvl="0" marL="457200" rtl="0" algn="l">
              <a:spcBef>
                <a:spcPts val="0"/>
              </a:spcBef>
              <a:spcAft>
                <a:spcPts val="0"/>
              </a:spcAft>
              <a:buNone/>
            </a:pPr>
            <a:r>
              <a:t/>
            </a:r>
            <a:endParaRPr b="1" sz="1600">
              <a:solidFill>
                <a:schemeClr val="lt1"/>
              </a:solidFill>
              <a:latin typeface="Roboto"/>
              <a:ea typeface="Roboto"/>
              <a:cs typeface="Roboto"/>
              <a:sym typeface="Roboto"/>
            </a:endParaRPr>
          </a:p>
          <a:p>
            <a:pPr indent="0" lvl="0" marL="0" rtl="0" algn="ctr">
              <a:spcBef>
                <a:spcPts val="0"/>
              </a:spcBef>
              <a:spcAft>
                <a:spcPts val="0"/>
              </a:spcAft>
              <a:buNone/>
            </a:pPr>
            <a:r>
              <a:rPr lang="en-GB" sz="1600">
                <a:solidFill>
                  <a:schemeClr val="lt1"/>
                </a:solidFill>
                <a:latin typeface="Roboto"/>
                <a:ea typeface="Roboto"/>
                <a:cs typeface="Roboto"/>
                <a:sym typeface="Roboto"/>
              </a:rPr>
              <a:t>Group number: C11</a:t>
            </a:r>
            <a:endParaRPr sz="1600">
              <a:solidFill>
                <a:schemeClr val="lt1"/>
              </a:solidFill>
              <a:latin typeface="Roboto"/>
              <a:ea typeface="Roboto"/>
              <a:cs typeface="Roboto"/>
              <a:sym typeface="Roboto"/>
            </a:endParaRPr>
          </a:p>
          <a:p>
            <a:pPr indent="0" lvl="0" marL="0" rtl="0" algn="ctr">
              <a:spcBef>
                <a:spcPts val="0"/>
              </a:spcBef>
              <a:spcAft>
                <a:spcPts val="0"/>
              </a:spcAft>
              <a:buNone/>
            </a:pPr>
            <a:r>
              <a:rPr lang="en-GB" sz="1600">
                <a:solidFill>
                  <a:schemeClr val="lt1"/>
                </a:solidFill>
                <a:latin typeface="Roboto"/>
                <a:ea typeface="Roboto"/>
                <a:cs typeface="Roboto"/>
                <a:sym typeface="Roboto"/>
              </a:rPr>
              <a:t>Project Mentor: </a:t>
            </a:r>
            <a:r>
              <a:rPr b="1" lang="en-GB" sz="1600">
                <a:solidFill>
                  <a:schemeClr val="lt1"/>
                </a:solidFill>
                <a:latin typeface="Roboto"/>
                <a:ea typeface="Roboto"/>
                <a:cs typeface="Roboto"/>
                <a:sym typeface="Roboto"/>
              </a:rPr>
              <a:t>Prof. Kavita Kelkar</a:t>
            </a:r>
            <a:endParaRPr b="1" sz="1600">
              <a:solidFill>
                <a:schemeClr val="lt1"/>
              </a:solidFill>
              <a:latin typeface="Roboto"/>
              <a:ea typeface="Roboto"/>
              <a:cs typeface="Roboto"/>
              <a:sym typeface="Roboto"/>
            </a:endParaRPr>
          </a:p>
        </p:txBody>
      </p:sp>
      <p:pic>
        <p:nvPicPr>
          <p:cNvPr id="138" name="Google Shape;138;p13"/>
          <p:cNvPicPr preferRelativeResize="0"/>
          <p:nvPr/>
        </p:nvPicPr>
        <p:blipFill>
          <a:blip r:embed="rId3">
            <a:alphaModFix/>
          </a:blip>
          <a:stretch>
            <a:fillRect/>
          </a:stretch>
        </p:blipFill>
        <p:spPr>
          <a:xfrm>
            <a:off x="6542188" y="202138"/>
            <a:ext cx="2143125" cy="2143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Data Scraping</a:t>
            </a:r>
            <a:endParaRPr/>
          </a:p>
        </p:txBody>
      </p:sp>
      <p:sp>
        <p:nvSpPr>
          <p:cNvPr id="193" name="Google Shape;193;p2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Char char="●"/>
            </a:pPr>
            <a:r>
              <a:rPr lang="en-GB" sz="1500"/>
              <a:t>The dataset had a column named ISBN 13 but some values were missing, hence we had to scrape ISBN 13 for the missing books in the dataset from Google Books</a:t>
            </a:r>
            <a:endParaRPr sz="1500"/>
          </a:p>
          <a:p>
            <a:pPr indent="0" lvl="0" marL="0" rtl="0" algn="l">
              <a:lnSpc>
                <a:spcPct val="150000"/>
              </a:lnSpc>
              <a:spcBef>
                <a:spcPts val="1200"/>
              </a:spcBef>
              <a:spcAft>
                <a:spcPts val="0"/>
              </a:spcAft>
              <a:buNone/>
            </a:pPr>
            <a:r>
              <a:t/>
            </a:r>
            <a:endParaRPr sz="1500"/>
          </a:p>
          <a:p>
            <a:pPr indent="-323850" lvl="0" marL="457200" rtl="0" algn="l">
              <a:lnSpc>
                <a:spcPct val="150000"/>
              </a:lnSpc>
              <a:spcBef>
                <a:spcPts val="1200"/>
              </a:spcBef>
              <a:spcAft>
                <a:spcPts val="0"/>
              </a:spcAft>
              <a:buSzPts val="1500"/>
              <a:buChar char="●"/>
            </a:pPr>
            <a:r>
              <a:rPr lang="en-GB" sz="1500"/>
              <a:t>For converting ISBN 13 to 10, we encountered some problems, hence isbn 10 was scraped completely. We needed ISBN 10 </a:t>
            </a:r>
            <a:r>
              <a:rPr lang="en-GB" sz="1500"/>
              <a:t>because old books might have ISBN 10 so to complete the dataset we scraped ISBN 10 values from Google Books</a:t>
            </a:r>
            <a:endParaRPr sz="1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3"/>
          <p:cNvSpPr txBox="1"/>
          <p:nvPr>
            <p:ph type="title"/>
          </p:nvPr>
        </p:nvSpPr>
        <p:spPr>
          <a:xfrm>
            <a:off x="1297500" y="61877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3000"/>
              <a:t>Data Preprocessing</a:t>
            </a:r>
            <a:endParaRPr sz="3000"/>
          </a:p>
        </p:txBody>
      </p:sp>
      <p:sp>
        <p:nvSpPr>
          <p:cNvPr id="199" name="Google Shape;199;p23"/>
          <p:cNvSpPr txBox="1"/>
          <p:nvPr>
            <p:ph idx="1" type="body"/>
          </p:nvPr>
        </p:nvSpPr>
        <p:spPr>
          <a:xfrm>
            <a:off x="1297500" y="1792575"/>
            <a:ext cx="7038900" cy="2911200"/>
          </a:xfrm>
          <a:prstGeom prst="rect">
            <a:avLst/>
          </a:prstGeom>
        </p:spPr>
        <p:txBody>
          <a:bodyPr anchorCtr="0" anchor="t" bIns="91425" lIns="91425" spcFirstLastPara="1" rIns="91425" wrap="square" tIns="91425">
            <a:noAutofit/>
          </a:bodyPr>
          <a:lstStyle/>
          <a:p>
            <a:pPr indent="-165735" lvl="0" marL="228600" rtl="0" algn="l">
              <a:lnSpc>
                <a:spcPct val="70000"/>
              </a:lnSpc>
              <a:spcBef>
                <a:spcPts val="0"/>
              </a:spcBef>
              <a:spcAft>
                <a:spcPts val="0"/>
              </a:spcAft>
              <a:buSzPts val="1600"/>
              <a:buFont typeface="Arial"/>
              <a:buChar char="•"/>
            </a:pPr>
            <a:r>
              <a:rPr lang="en-GB" sz="1600">
                <a:latin typeface="Trebuchet MS"/>
                <a:ea typeface="Trebuchet MS"/>
                <a:cs typeface="Trebuchet MS"/>
                <a:sym typeface="Trebuchet MS"/>
              </a:rPr>
              <a:t>Elimination of attributes that are not required for analysis</a:t>
            </a:r>
            <a:endParaRPr sz="1600">
              <a:latin typeface="Trebuchet MS"/>
              <a:ea typeface="Trebuchet MS"/>
              <a:cs typeface="Trebuchet MS"/>
              <a:sym typeface="Trebuchet MS"/>
            </a:endParaRPr>
          </a:p>
          <a:p>
            <a:pPr indent="0" lvl="0" marL="0" rtl="0" algn="l">
              <a:lnSpc>
                <a:spcPct val="70000"/>
              </a:lnSpc>
              <a:spcBef>
                <a:spcPts val="1000"/>
              </a:spcBef>
              <a:spcAft>
                <a:spcPts val="0"/>
              </a:spcAft>
              <a:buClr>
                <a:schemeClr val="lt1"/>
              </a:buClr>
              <a:buSzPts val="523"/>
              <a:buFont typeface="Arial"/>
              <a:buNone/>
            </a:pPr>
            <a:r>
              <a:t/>
            </a:r>
            <a:endParaRPr sz="1600">
              <a:latin typeface="Trebuchet MS"/>
              <a:ea typeface="Trebuchet MS"/>
              <a:cs typeface="Trebuchet MS"/>
              <a:sym typeface="Trebuchet MS"/>
            </a:endParaRPr>
          </a:p>
          <a:p>
            <a:pPr indent="-165735" lvl="0" marL="228600" rtl="0" algn="l">
              <a:lnSpc>
                <a:spcPct val="70000"/>
              </a:lnSpc>
              <a:spcBef>
                <a:spcPts val="1000"/>
              </a:spcBef>
              <a:spcAft>
                <a:spcPts val="0"/>
              </a:spcAft>
              <a:buSzPts val="1600"/>
              <a:buFont typeface="Arial"/>
              <a:buChar char="•"/>
            </a:pPr>
            <a:r>
              <a:rPr lang="en-GB" sz="1600">
                <a:latin typeface="Trebuchet MS"/>
                <a:ea typeface="Trebuchet MS"/>
                <a:cs typeface="Trebuchet MS"/>
                <a:sym typeface="Trebuchet MS"/>
              </a:rPr>
              <a:t>Removal or replacement of null and negative values</a:t>
            </a:r>
            <a:endParaRPr sz="1600">
              <a:latin typeface="Trebuchet MS"/>
              <a:ea typeface="Trebuchet MS"/>
              <a:cs typeface="Trebuchet MS"/>
              <a:sym typeface="Trebuchet MS"/>
            </a:endParaRPr>
          </a:p>
          <a:p>
            <a:pPr indent="0" lvl="0" marL="0" rtl="0" algn="l">
              <a:lnSpc>
                <a:spcPct val="70000"/>
              </a:lnSpc>
              <a:spcBef>
                <a:spcPts val="1000"/>
              </a:spcBef>
              <a:spcAft>
                <a:spcPts val="0"/>
              </a:spcAft>
              <a:buClr>
                <a:schemeClr val="lt1"/>
              </a:buClr>
              <a:buSzPts val="523"/>
              <a:buFont typeface="Arial"/>
              <a:buNone/>
            </a:pPr>
            <a:r>
              <a:t/>
            </a:r>
            <a:endParaRPr sz="1600">
              <a:latin typeface="Trebuchet MS"/>
              <a:ea typeface="Trebuchet MS"/>
              <a:cs typeface="Trebuchet MS"/>
              <a:sym typeface="Trebuchet MS"/>
            </a:endParaRPr>
          </a:p>
          <a:p>
            <a:pPr indent="-165735" lvl="0" marL="228600" rtl="0" algn="l">
              <a:lnSpc>
                <a:spcPct val="70000"/>
              </a:lnSpc>
              <a:spcBef>
                <a:spcPts val="1000"/>
              </a:spcBef>
              <a:spcAft>
                <a:spcPts val="0"/>
              </a:spcAft>
              <a:buSzPts val="1600"/>
              <a:buFont typeface="Arial"/>
              <a:buChar char="•"/>
            </a:pPr>
            <a:r>
              <a:rPr lang="en-GB" sz="1600">
                <a:latin typeface="Trebuchet MS"/>
                <a:ea typeface="Trebuchet MS"/>
                <a:cs typeface="Trebuchet MS"/>
                <a:sym typeface="Trebuchet MS"/>
              </a:rPr>
              <a:t>Removal of duplicate tuples to avoid overfitting</a:t>
            </a:r>
            <a:endParaRPr sz="1600">
              <a:latin typeface="Trebuchet MS"/>
              <a:ea typeface="Trebuchet MS"/>
              <a:cs typeface="Trebuchet MS"/>
              <a:sym typeface="Trebuchet MS"/>
            </a:endParaRPr>
          </a:p>
          <a:p>
            <a:pPr indent="0" lvl="0" marL="0" rtl="0" algn="l">
              <a:lnSpc>
                <a:spcPct val="70000"/>
              </a:lnSpc>
              <a:spcBef>
                <a:spcPts val="1000"/>
              </a:spcBef>
              <a:spcAft>
                <a:spcPts val="0"/>
              </a:spcAft>
              <a:buClr>
                <a:schemeClr val="lt1"/>
              </a:buClr>
              <a:buSzPts val="523"/>
              <a:buFont typeface="Arial"/>
              <a:buNone/>
            </a:pPr>
            <a:r>
              <a:t/>
            </a:r>
            <a:endParaRPr sz="1600">
              <a:latin typeface="Trebuchet MS"/>
              <a:ea typeface="Trebuchet MS"/>
              <a:cs typeface="Trebuchet MS"/>
              <a:sym typeface="Trebuchet MS"/>
            </a:endParaRPr>
          </a:p>
          <a:p>
            <a:pPr indent="-165735" lvl="0" marL="228600" rtl="0" algn="l">
              <a:lnSpc>
                <a:spcPct val="70000"/>
              </a:lnSpc>
              <a:spcBef>
                <a:spcPts val="1000"/>
              </a:spcBef>
              <a:spcAft>
                <a:spcPts val="0"/>
              </a:spcAft>
              <a:buSzPts val="1600"/>
              <a:buFont typeface="Arial"/>
              <a:buChar char="•"/>
            </a:pPr>
            <a:r>
              <a:rPr lang="en-GB" sz="1600">
                <a:latin typeface="Trebuchet MS"/>
                <a:ea typeface="Trebuchet MS"/>
                <a:cs typeface="Trebuchet MS"/>
                <a:sym typeface="Trebuchet MS"/>
              </a:rPr>
              <a:t>Anomalies and outliers were detected and removed if they were present</a:t>
            </a:r>
            <a:endParaRPr sz="1600">
              <a:latin typeface="Trebuchet MS"/>
              <a:ea typeface="Trebuchet MS"/>
              <a:cs typeface="Trebuchet MS"/>
              <a:sym typeface="Trebuchet MS"/>
            </a:endParaRPr>
          </a:p>
          <a:p>
            <a:pPr indent="0" lvl="0" marL="0" rtl="0" algn="l">
              <a:lnSpc>
                <a:spcPct val="95000"/>
              </a:lnSpc>
              <a:spcBef>
                <a:spcPts val="0"/>
              </a:spcBef>
              <a:spcAft>
                <a:spcPts val="1200"/>
              </a:spcAft>
              <a:buSzPts val="523"/>
              <a:buNone/>
            </a:pPr>
            <a:r>
              <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3000"/>
              <a:t>Recommendation system details</a:t>
            </a:r>
            <a:endParaRPr sz="3000"/>
          </a:p>
        </p:txBody>
      </p:sp>
      <p:sp>
        <p:nvSpPr>
          <p:cNvPr id="205" name="Google Shape;205;p24"/>
          <p:cNvSpPr txBox="1"/>
          <p:nvPr>
            <p:ph idx="1" type="body"/>
          </p:nvPr>
        </p:nvSpPr>
        <p:spPr>
          <a:xfrm>
            <a:off x="1297500" y="1621125"/>
            <a:ext cx="7038900" cy="29112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GB" sz="1800"/>
              <a:t>There are 2 types of recommendation systems that we have implemented:</a:t>
            </a:r>
            <a:endParaRPr sz="1800"/>
          </a:p>
          <a:p>
            <a:pPr indent="0" lvl="0" marL="457200" rtl="0" algn="l">
              <a:spcBef>
                <a:spcPts val="1200"/>
              </a:spcBef>
              <a:spcAft>
                <a:spcPts val="0"/>
              </a:spcAft>
              <a:buNone/>
            </a:pPr>
            <a:r>
              <a:t/>
            </a:r>
            <a:endParaRPr sz="1800"/>
          </a:p>
          <a:p>
            <a:pPr indent="-342900" lvl="0" marL="457200" rtl="0" algn="l">
              <a:spcBef>
                <a:spcPts val="1200"/>
              </a:spcBef>
              <a:spcAft>
                <a:spcPts val="0"/>
              </a:spcAft>
              <a:buSzPts val="1800"/>
              <a:buAutoNum type="arabicPeriod"/>
            </a:pPr>
            <a:r>
              <a:rPr lang="en-GB" sz="1800"/>
              <a:t>Content based collaborative filtering(based on title, summary, author, publication)</a:t>
            </a:r>
            <a:endParaRPr sz="1800"/>
          </a:p>
          <a:p>
            <a:pPr indent="-342900" lvl="0" marL="457200" rtl="0" algn="l">
              <a:spcBef>
                <a:spcPts val="0"/>
              </a:spcBef>
              <a:spcAft>
                <a:spcPts val="0"/>
              </a:spcAft>
              <a:buSzPts val="1800"/>
              <a:buAutoNum type="arabicPeriod"/>
            </a:pPr>
            <a:r>
              <a:rPr lang="en-GB" sz="1800"/>
              <a:t>Item-Based Collaborative filtering(Based on title only)</a:t>
            </a:r>
            <a:endParaRPr sz="1800"/>
          </a:p>
          <a:p>
            <a:pPr indent="0" lvl="0" marL="457200" rtl="0" algn="l">
              <a:spcBef>
                <a:spcPts val="1200"/>
              </a:spcBef>
              <a:spcAft>
                <a:spcPts val="1200"/>
              </a:spcAft>
              <a:buNone/>
            </a:pPr>
            <a:r>
              <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3000"/>
              <a:t>Item based c</a:t>
            </a:r>
            <a:r>
              <a:rPr lang="en-GB" sz="3000"/>
              <a:t>ollaborative filtering</a:t>
            </a:r>
            <a:endParaRPr sz="3000"/>
          </a:p>
        </p:txBody>
      </p:sp>
      <p:sp>
        <p:nvSpPr>
          <p:cNvPr id="211" name="Google Shape;211;p25"/>
          <p:cNvSpPr txBox="1"/>
          <p:nvPr>
            <p:ph idx="1" type="body"/>
          </p:nvPr>
        </p:nvSpPr>
        <p:spPr>
          <a:xfrm>
            <a:off x="1297500" y="1814025"/>
            <a:ext cx="7038900" cy="2911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GB" sz="1500"/>
              <a:t>Collaborative filtering systems are used because they are based on the opinion of the other users. </a:t>
            </a:r>
            <a:endParaRPr sz="1500"/>
          </a:p>
          <a:p>
            <a:pPr indent="-323850" lvl="0" marL="457200" rtl="0" algn="l">
              <a:spcBef>
                <a:spcPts val="0"/>
              </a:spcBef>
              <a:spcAft>
                <a:spcPts val="0"/>
              </a:spcAft>
              <a:buSzPts val="1500"/>
              <a:buChar char="●"/>
            </a:pPr>
            <a:r>
              <a:rPr lang="en-GB" sz="1500"/>
              <a:t>This takes into account the title of the books only.</a:t>
            </a:r>
            <a:endParaRPr sz="1500"/>
          </a:p>
          <a:p>
            <a:pPr indent="-323850" lvl="0" marL="457200" rtl="0" algn="l">
              <a:spcBef>
                <a:spcPts val="0"/>
              </a:spcBef>
              <a:spcAft>
                <a:spcPts val="0"/>
              </a:spcAft>
              <a:buSzPts val="1500"/>
              <a:buChar char="●"/>
            </a:pPr>
            <a:r>
              <a:rPr lang="en-GB" sz="1500"/>
              <a:t>Item based collaborative recommendation algorithm looks into the set of items the target user has rated and computes how much similar they are to the target item i and then selects k- most similar items { i1,i2…..,ik} to the set of items the target user has rated, the recommendation is then computed by taking the weighted average of the target user’s rating on these similar items. </a:t>
            </a:r>
            <a:endParaRPr sz="1500"/>
          </a:p>
          <a:p>
            <a:pPr indent="-323850" lvl="0" marL="457200" rtl="0" algn="l">
              <a:spcBef>
                <a:spcPts val="0"/>
              </a:spcBef>
              <a:spcAft>
                <a:spcPts val="0"/>
              </a:spcAft>
              <a:buSzPts val="1500"/>
              <a:buChar char="●"/>
            </a:pPr>
            <a:r>
              <a:rPr lang="en-GB" sz="1500"/>
              <a:t>To compute the similarity between the two items, each item is considered as a vector in m dimensional user-space. The similarity between two items is measured by computing the cosine of the angle between the two vectors.</a:t>
            </a:r>
            <a:endParaRPr sz="1500"/>
          </a:p>
          <a:p>
            <a:pPr indent="0" lvl="0" marL="0" rtl="0" algn="l">
              <a:spcBef>
                <a:spcPts val="1200"/>
              </a:spcBef>
              <a:spcAft>
                <a:spcPts val="1200"/>
              </a:spcAft>
              <a:buNone/>
            </a:pPr>
            <a:r>
              <a:t/>
            </a:r>
            <a:endParaRPr sz="15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6"/>
          <p:cNvSpPr txBox="1"/>
          <p:nvPr>
            <p:ph type="title"/>
          </p:nvPr>
        </p:nvSpPr>
        <p:spPr>
          <a:xfrm>
            <a:off x="1297500" y="704525"/>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3000"/>
              <a:t>Content </a:t>
            </a:r>
            <a:r>
              <a:rPr lang="en-GB" sz="3000"/>
              <a:t>based </a:t>
            </a:r>
            <a:r>
              <a:rPr lang="en-GB" sz="3000"/>
              <a:t>collaborative filtering</a:t>
            </a:r>
            <a:endParaRPr sz="3000"/>
          </a:p>
        </p:txBody>
      </p:sp>
      <p:sp>
        <p:nvSpPr>
          <p:cNvPr id="217" name="Google Shape;217;p26"/>
          <p:cNvSpPr txBox="1"/>
          <p:nvPr>
            <p:ph idx="1" type="body"/>
          </p:nvPr>
        </p:nvSpPr>
        <p:spPr>
          <a:xfrm>
            <a:off x="1297500" y="1835450"/>
            <a:ext cx="7038900" cy="2911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GB" sz="1600"/>
              <a:t>Content based filtering: Based on the content(based on title, summary, author, publication etc</a:t>
            </a:r>
            <a:r>
              <a:rPr lang="en-GB" sz="1800"/>
              <a:t>.</a:t>
            </a:r>
            <a:r>
              <a:rPr lang="en-GB" sz="1600"/>
              <a:t>) of the buyers past book buying history.</a:t>
            </a:r>
            <a:endParaRPr sz="1600"/>
          </a:p>
          <a:p>
            <a:pPr indent="-330200" lvl="0" marL="457200" rtl="0" algn="l">
              <a:spcBef>
                <a:spcPts val="0"/>
              </a:spcBef>
              <a:spcAft>
                <a:spcPts val="0"/>
              </a:spcAft>
              <a:buSzPts val="1600"/>
              <a:buChar char="●"/>
            </a:pPr>
            <a:r>
              <a:rPr lang="en-GB" sz="1600"/>
              <a:t>Book buying history gives the content of the overview of the books, in which the buyer is generally interested in the large amount of books. </a:t>
            </a:r>
            <a:endParaRPr sz="1600"/>
          </a:p>
          <a:p>
            <a:pPr indent="-330200" lvl="0" marL="457200" rtl="0" algn="l">
              <a:spcBef>
                <a:spcPts val="0"/>
              </a:spcBef>
              <a:spcAft>
                <a:spcPts val="0"/>
              </a:spcAft>
              <a:buSzPts val="1600"/>
              <a:buChar char="●"/>
            </a:pPr>
            <a:r>
              <a:rPr lang="en-GB" sz="1600"/>
              <a:t>Based  on the similarity in content of the books, new books are recommended.</a:t>
            </a:r>
            <a:endParaRPr sz="1600"/>
          </a:p>
          <a:p>
            <a:pPr indent="-330200" lvl="0" marL="457200" rtl="0" algn="l">
              <a:spcBef>
                <a:spcPts val="0"/>
              </a:spcBef>
              <a:spcAft>
                <a:spcPts val="0"/>
              </a:spcAft>
              <a:buSzPts val="1600"/>
              <a:buChar char="●"/>
            </a:pPr>
            <a:r>
              <a:rPr lang="en-GB" sz="1600"/>
              <a:t>Content recommendation system uses content based filtering for doing the separation.</a:t>
            </a:r>
            <a:endParaRPr sz="1600"/>
          </a:p>
          <a:p>
            <a:pPr indent="0" lvl="0" marL="0" rtl="0" algn="l">
              <a:spcBef>
                <a:spcPts val="1200"/>
              </a:spcBef>
              <a:spcAft>
                <a:spcPts val="1200"/>
              </a:spcAft>
              <a:buNone/>
            </a:pPr>
            <a:r>
              <a:t/>
            </a:r>
            <a:endParaRPr sz="1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Output of the API</a:t>
            </a:r>
            <a:endParaRPr/>
          </a:p>
        </p:txBody>
      </p:sp>
      <p:pic>
        <p:nvPicPr>
          <p:cNvPr id="223" name="Google Shape;223;p27"/>
          <p:cNvPicPr preferRelativeResize="0"/>
          <p:nvPr/>
        </p:nvPicPr>
        <p:blipFill>
          <a:blip r:embed="rId3">
            <a:alphaModFix/>
          </a:blip>
          <a:stretch>
            <a:fillRect/>
          </a:stretch>
        </p:blipFill>
        <p:spPr>
          <a:xfrm>
            <a:off x="152400" y="1460250"/>
            <a:ext cx="8839200" cy="3058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API</a:t>
            </a:r>
            <a:endParaRPr/>
          </a:p>
        </p:txBody>
      </p:sp>
      <p:sp>
        <p:nvSpPr>
          <p:cNvPr id="229" name="Google Shape;229;p28"/>
          <p:cNvSpPr txBox="1"/>
          <p:nvPr>
            <p:ph idx="1" type="body"/>
          </p:nvPr>
        </p:nvSpPr>
        <p:spPr>
          <a:xfrm>
            <a:off x="1297500" y="1567550"/>
            <a:ext cx="7038900" cy="32217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As the application needs to fetch the data from somewhere, we have uploaded the flask application and all the necessary files on the Python Anywhere platform which would help in hosting the Flask API which can be used by the Flutter Application.</a:t>
            </a:r>
            <a:endParaRPr/>
          </a:p>
          <a:p>
            <a:pPr indent="-311150" lvl="0" marL="457200" rtl="0" algn="l">
              <a:spcBef>
                <a:spcPts val="0"/>
              </a:spcBef>
              <a:spcAft>
                <a:spcPts val="0"/>
              </a:spcAft>
              <a:buSzPts val="1300"/>
              <a:buChar char="●"/>
            </a:pPr>
            <a:r>
              <a:rPr lang="en-GB"/>
              <a:t>The API will return the result in a simple JSON Format which can be used to display the necessary </a:t>
            </a:r>
            <a:r>
              <a:rPr lang="en-GB"/>
              <a:t>details</a:t>
            </a:r>
            <a:r>
              <a:rPr lang="en-GB"/>
              <a:t> on the application.</a:t>
            </a:r>
            <a:endParaRPr/>
          </a:p>
          <a:p>
            <a:pPr indent="-311150" lvl="0" marL="457200" rtl="0" algn="l">
              <a:spcBef>
                <a:spcPts val="0"/>
              </a:spcBef>
              <a:spcAft>
                <a:spcPts val="0"/>
              </a:spcAft>
              <a:buSzPts val="1300"/>
              <a:buChar char="●"/>
            </a:pPr>
            <a:r>
              <a:rPr lang="en-GB"/>
              <a:t>The URL is: </a:t>
            </a:r>
            <a:endParaRPr/>
          </a:p>
          <a:p>
            <a:pPr indent="-311150" lvl="0" marL="457200" rtl="0" algn="l">
              <a:spcBef>
                <a:spcPts val="0"/>
              </a:spcBef>
              <a:spcAft>
                <a:spcPts val="0"/>
              </a:spcAft>
              <a:buSzPts val="1300"/>
              <a:buChar char="●"/>
            </a:pPr>
            <a:r>
              <a:rPr lang="en-GB"/>
              <a:t>Item Based Recommendation: </a:t>
            </a:r>
            <a:r>
              <a:rPr lang="en-GB" u="sng">
                <a:solidFill>
                  <a:schemeClr val="hlink"/>
                </a:solidFill>
                <a:hlinkClick r:id="rId3"/>
              </a:rPr>
              <a:t>https://namanshah0008.pythonanywhere.com/recommend1/?title</a:t>
            </a:r>
            <a:endParaRPr/>
          </a:p>
          <a:p>
            <a:pPr indent="-311150" lvl="0" marL="457200" rtl="0" algn="l">
              <a:spcBef>
                <a:spcPts val="0"/>
              </a:spcBef>
              <a:spcAft>
                <a:spcPts val="0"/>
              </a:spcAft>
              <a:buSzPts val="1300"/>
              <a:buChar char="●"/>
            </a:pPr>
            <a:r>
              <a:rPr lang="en-GB"/>
              <a:t>Content Based Recommendation: </a:t>
            </a:r>
            <a:r>
              <a:rPr lang="en-GB" u="sng">
                <a:solidFill>
                  <a:schemeClr val="accent5"/>
                </a:solidFill>
                <a:hlinkClick r:id="rId4">
                  <a:extLst>
                    <a:ext uri="{A12FA001-AC4F-418D-AE19-62706E023703}">
                      <ahyp:hlinkClr val="tx"/>
                    </a:ext>
                  </a:extLst>
                </a:hlinkClick>
              </a:rPr>
              <a:t>https://namanshah0008.pythonanywhere.com/recommend2/?title</a:t>
            </a:r>
            <a:endParaRPr/>
          </a:p>
          <a:p>
            <a:pPr indent="-311150" lvl="0" marL="457200" rtl="0" algn="l">
              <a:spcBef>
                <a:spcPts val="0"/>
              </a:spcBef>
              <a:spcAft>
                <a:spcPts val="0"/>
              </a:spcAft>
              <a:buSzPts val="1300"/>
              <a:buChar char="●"/>
            </a:pPr>
            <a:r>
              <a:rPr lang="en-GB"/>
              <a:t>In Both URLs,  we need to add the title of the book which is used as a parameter to show up to 5 books which the user might like.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9"/>
          <p:cNvSpPr txBox="1"/>
          <p:nvPr>
            <p:ph type="title"/>
          </p:nvPr>
        </p:nvSpPr>
        <p:spPr>
          <a:xfrm>
            <a:off x="1206375" y="2368125"/>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sz="3300"/>
              <a:t>Mobile Application</a:t>
            </a:r>
            <a:endParaRPr sz="33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Screenshots of the Application</a:t>
            </a:r>
            <a:endParaRPr/>
          </a:p>
        </p:txBody>
      </p:sp>
      <p:pic>
        <p:nvPicPr>
          <p:cNvPr id="240" name="Google Shape;240;p30"/>
          <p:cNvPicPr preferRelativeResize="0"/>
          <p:nvPr/>
        </p:nvPicPr>
        <p:blipFill rotWithShape="1">
          <a:blip r:embed="rId3">
            <a:alphaModFix/>
          </a:blip>
          <a:srcRect b="8332" l="0" r="0" t="3677"/>
          <a:stretch/>
        </p:blipFill>
        <p:spPr>
          <a:xfrm>
            <a:off x="2027075" y="941625"/>
            <a:ext cx="2077675" cy="3961984"/>
          </a:xfrm>
          <a:prstGeom prst="rect">
            <a:avLst/>
          </a:prstGeom>
          <a:noFill/>
          <a:ln>
            <a:noFill/>
          </a:ln>
        </p:spPr>
      </p:pic>
      <p:pic>
        <p:nvPicPr>
          <p:cNvPr id="241" name="Google Shape;241;p30"/>
          <p:cNvPicPr preferRelativeResize="0"/>
          <p:nvPr/>
        </p:nvPicPr>
        <p:blipFill rotWithShape="1">
          <a:blip r:embed="rId4">
            <a:alphaModFix/>
          </a:blip>
          <a:srcRect b="4736" l="0" r="0" t="4527"/>
          <a:stretch/>
        </p:blipFill>
        <p:spPr>
          <a:xfrm>
            <a:off x="5591975" y="941625"/>
            <a:ext cx="2014856" cy="39619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31"/>
          <p:cNvPicPr preferRelativeResize="0"/>
          <p:nvPr/>
        </p:nvPicPr>
        <p:blipFill>
          <a:blip r:embed="rId3">
            <a:alphaModFix/>
          </a:blip>
          <a:stretch>
            <a:fillRect/>
          </a:stretch>
        </p:blipFill>
        <p:spPr>
          <a:xfrm>
            <a:off x="1422350" y="102738"/>
            <a:ext cx="2399550" cy="4938019"/>
          </a:xfrm>
          <a:prstGeom prst="rect">
            <a:avLst/>
          </a:prstGeom>
          <a:noFill/>
          <a:ln>
            <a:noFill/>
          </a:ln>
        </p:spPr>
      </p:pic>
      <p:pic>
        <p:nvPicPr>
          <p:cNvPr id="247" name="Google Shape;247;p31"/>
          <p:cNvPicPr preferRelativeResize="0"/>
          <p:nvPr/>
        </p:nvPicPr>
        <p:blipFill>
          <a:blip r:embed="rId4">
            <a:alphaModFix/>
          </a:blip>
          <a:stretch>
            <a:fillRect/>
          </a:stretch>
        </p:blipFill>
        <p:spPr>
          <a:xfrm>
            <a:off x="6293375" y="82075"/>
            <a:ext cx="2399550" cy="4906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4"/>
          <p:cNvSpPr txBox="1"/>
          <p:nvPr>
            <p:ph type="title"/>
          </p:nvPr>
        </p:nvSpPr>
        <p:spPr>
          <a:xfrm>
            <a:off x="1297500" y="60807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3000"/>
              <a:t>Problem Definition</a:t>
            </a:r>
            <a:endParaRPr sz="3000"/>
          </a:p>
        </p:txBody>
      </p:sp>
      <p:sp>
        <p:nvSpPr>
          <p:cNvPr id="144" name="Google Shape;144;p14"/>
          <p:cNvSpPr txBox="1"/>
          <p:nvPr>
            <p:ph idx="1" type="body"/>
          </p:nvPr>
        </p:nvSpPr>
        <p:spPr>
          <a:xfrm>
            <a:off x="1297500" y="1739000"/>
            <a:ext cx="7038900" cy="29112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GB" sz="1600">
                <a:latin typeface="Arial"/>
                <a:ea typeface="Arial"/>
                <a:cs typeface="Arial"/>
                <a:sym typeface="Arial"/>
              </a:rPr>
              <a:t>Reading is an activity that is enjoyed by a lot of people. Reading can increase knowledge, help you relax and reduce stress, make you a better writer, enhance your vocabulary and improve your focus. However, readers often run into the problem of not finding the right book that fits their personal taste and style of reading which can sometimes waste a lot of time and effort. To solve this problem, we will implement a recommendation system and make use of data from various users to recommend new books based on the past reading habits of the reader.</a:t>
            </a:r>
            <a:endParaRPr sz="1600">
              <a:latin typeface="Arial"/>
              <a:ea typeface="Arial"/>
              <a:cs typeface="Arial"/>
              <a:sym typeface="Arial"/>
            </a:endParaRPr>
          </a:p>
          <a:p>
            <a:pPr indent="0" lvl="0" marL="0" rtl="0" algn="l">
              <a:spcBef>
                <a:spcPts val="0"/>
              </a:spcBef>
              <a:spcAft>
                <a:spcPts val="1200"/>
              </a:spcAft>
              <a:buNone/>
            </a:pPr>
            <a:r>
              <a:t/>
            </a:r>
            <a:endParaRPr sz="17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32"/>
          <p:cNvPicPr preferRelativeResize="0"/>
          <p:nvPr/>
        </p:nvPicPr>
        <p:blipFill rotWithShape="1">
          <a:blip r:embed="rId4">
            <a:alphaModFix/>
          </a:blip>
          <a:srcRect b="1776" l="0" r="0" t="3741"/>
          <a:stretch/>
        </p:blipFill>
        <p:spPr>
          <a:xfrm>
            <a:off x="372575" y="81000"/>
            <a:ext cx="2421924" cy="4959473"/>
          </a:xfrm>
          <a:prstGeom prst="rect">
            <a:avLst/>
          </a:prstGeom>
          <a:noFill/>
          <a:ln>
            <a:noFill/>
          </a:ln>
        </p:spPr>
      </p:pic>
      <p:pic>
        <p:nvPicPr>
          <p:cNvPr id="253" name="Google Shape;253;p32"/>
          <p:cNvPicPr preferRelativeResize="0"/>
          <p:nvPr/>
        </p:nvPicPr>
        <p:blipFill rotWithShape="1">
          <a:blip r:embed="rId5">
            <a:alphaModFix/>
          </a:blip>
          <a:srcRect b="1574" l="0" r="0" t="3575"/>
          <a:stretch/>
        </p:blipFill>
        <p:spPr>
          <a:xfrm>
            <a:off x="3369675" y="82588"/>
            <a:ext cx="2421924" cy="4978324"/>
          </a:xfrm>
          <a:prstGeom prst="rect">
            <a:avLst/>
          </a:prstGeom>
          <a:noFill/>
          <a:ln>
            <a:noFill/>
          </a:ln>
        </p:spPr>
      </p:pic>
      <p:pic>
        <p:nvPicPr>
          <p:cNvPr id="254" name="Google Shape;254;p32"/>
          <p:cNvPicPr preferRelativeResize="0"/>
          <p:nvPr/>
        </p:nvPicPr>
        <p:blipFill rotWithShape="1">
          <a:blip r:embed="rId6">
            <a:alphaModFix/>
          </a:blip>
          <a:srcRect b="1776" l="0" r="0" t="3211"/>
          <a:stretch/>
        </p:blipFill>
        <p:spPr>
          <a:xfrm>
            <a:off x="6366775" y="117150"/>
            <a:ext cx="2390503" cy="492332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260" name="Google Shape;260;p33"/>
          <p:cNvPicPr preferRelativeResize="0"/>
          <p:nvPr/>
        </p:nvPicPr>
        <p:blipFill rotWithShape="1">
          <a:blip r:embed="rId4">
            <a:alphaModFix/>
          </a:blip>
          <a:srcRect b="1578" l="0" r="0" t="3346"/>
          <a:stretch/>
        </p:blipFill>
        <p:spPr>
          <a:xfrm>
            <a:off x="720375" y="126563"/>
            <a:ext cx="2373351" cy="4890373"/>
          </a:xfrm>
          <a:prstGeom prst="rect">
            <a:avLst/>
          </a:prstGeom>
          <a:noFill/>
          <a:ln>
            <a:noFill/>
          </a:ln>
        </p:spPr>
      </p:pic>
      <p:pic>
        <p:nvPicPr>
          <p:cNvPr id="261" name="Google Shape;261;p33"/>
          <p:cNvPicPr preferRelativeResize="0"/>
          <p:nvPr/>
        </p:nvPicPr>
        <p:blipFill rotWithShape="1">
          <a:blip r:embed="rId5">
            <a:alphaModFix/>
          </a:blip>
          <a:srcRect b="2455" l="0" r="0" t="3841"/>
          <a:stretch/>
        </p:blipFill>
        <p:spPr>
          <a:xfrm>
            <a:off x="3460700" y="126575"/>
            <a:ext cx="2373351" cy="4819502"/>
          </a:xfrm>
          <a:prstGeom prst="rect">
            <a:avLst/>
          </a:prstGeom>
          <a:noFill/>
          <a:ln>
            <a:noFill/>
          </a:ln>
        </p:spPr>
      </p:pic>
      <p:pic>
        <p:nvPicPr>
          <p:cNvPr id="262" name="Google Shape;262;p33"/>
          <p:cNvPicPr preferRelativeResize="0"/>
          <p:nvPr/>
        </p:nvPicPr>
        <p:blipFill rotWithShape="1">
          <a:blip r:embed="rId6">
            <a:alphaModFix/>
          </a:blip>
          <a:srcRect b="1580" l="0" r="0" t="4328"/>
          <a:stretch/>
        </p:blipFill>
        <p:spPr>
          <a:xfrm>
            <a:off x="6315950" y="116450"/>
            <a:ext cx="2373351" cy="483975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34"/>
          <p:cNvPicPr preferRelativeResize="0"/>
          <p:nvPr/>
        </p:nvPicPr>
        <p:blipFill rotWithShape="1">
          <a:blip r:embed="rId4">
            <a:alphaModFix/>
          </a:blip>
          <a:srcRect b="2361" l="0" r="0" t="3547"/>
          <a:stretch/>
        </p:blipFill>
        <p:spPr>
          <a:xfrm>
            <a:off x="584775" y="151875"/>
            <a:ext cx="2374200" cy="4839750"/>
          </a:xfrm>
          <a:prstGeom prst="rect">
            <a:avLst/>
          </a:prstGeom>
          <a:noFill/>
          <a:ln>
            <a:noFill/>
          </a:ln>
        </p:spPr>
      </p:pic>
      <p:pic>
        <p:nvPicPr>
          <p:cNvPr id="268" name="Google Shape;268;p34"/>
          <p:cNvPicPr preferRelativeResize="0"/>
          <p:nvPr/>
        </p:nvPicPr>
        <p:blipFill rotWithShape="1">
          <a:blip r:embed="rId5">
            <a:alphaModFix/>
          </a:blip>
          <a:srcRect b="1769" l="0" r="0" t="4130"/>
          <a:stretch/>
        </p:blipFill>
        <p:spPr>
          <a:xfrm>
            <a:off x="3314100" y="151875"/>
            <a:ext cx="2373351" cy="4839752"/>
          </a:xfrm>
          <a:prstGeom prst="rect">
            <a:avLst/>
          </a:prstGeom>
          <a:noFill/>
          <a:ln>
            <a:noFill/>
          </a:ln>
        </p:spPr>
      </p:pic>
      <p:pic>
        <p:nvPicPr>
          <p:cNvPr id="269" name="Google Shape;269;p34"/>
          <p:cNvPicPr preferRelativeResize="0"/>
          <p:nvPr/>
        </p:nvPicPr>
        <p:blipFill rotWithShape="1">
          <a:blip r:embed="rId6">
            <a:alphaModFix/>
          </a:blip>
          <a:srcRect b="2361" l="0" r="0" t="3538"/>
          <a:stretch/>
        </p:blipFill>
        <p:spPr>
          <a:xfrm>
            <a:off x="6164075" y="151875"/>
            <a:ext cx="2373351" cy="483975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35"/>
          <p:cNvPicPr preferRelativeResize="0"/>
          <p:nvPr/>
        </p:nvPicPr>
        <p:blipFill>
          <a:blip r:embed="rId3">
            <a:alphaModFix/>
          </a:blip>
          <a:stretch>
            <a:fillRect/>
          </a:stretch>
        </p:blipFill>
        <p:spPr>
          <a:xfrm>
            <a:off x="2601075" y="227050"/>
            <a:ext cx="2224384" cy="4838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6"/>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Live Demo</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3000"/>
              <a:t>Future Work</a:t>
            </a:r>
            <a:endParaRPr sz="3000"/>
          </a:p>
        </p:txBody>
      </p:sp>
      <p:sp>
        <p:nvSpPr>
          <p:cNvPr id="285" name="Google Shape;285;p37"/>
          <p:cNvSpPr txBox="1"/>
          <p:nvPr>
            <p:ph idx="1" type="body"/>
          </p:nvPr>
        </p:nvSpPr>
        <p:spPr>
          <a:xfrm>
            <a:off x="1297500" y="1567550"/>
            <a:ext cx="7038900" cy="2911200"/>
          </a:xfrm>
          <a:prstGeom prst="rect">
            <a:avLst/>
          </a:prstGeom>
          <a:ln cap="flat" cmpd="sng" w="2857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sz="1800"/>
              <a:t>Working on the technical paper</a:t>
            </a:r>
            <a:endParaRPr sz="1800"/>
          </a:p>
          <a:p>
            <a:pPr indent="-342900" lvl="0" marL="457200" rtl="0" algn="l">
              <a:spcBef>
                <a:spcPts val="0"/>
              </a:spcBef>
              <a:spcAft>
                <a:spcPts val="0"/>
              </a:spcAft>
              <a:buSzPts val="1800"/>
              <a:buChar char="●"/>
            </a:pPr>
            <a:r>
              <a:rPr lang="en-GB" sz="1800"/>
              <a:t>Cold start recommendation for new users and New books section backend changes</a:t>
            </a:r>
            <a:endParaRPr sz="1800"/>
          </a:p>
          <a:p>
            <a:pPr indent="-342900" lvl="0" marL="457200" rtl="0" algn="l">
              <a:spcBef>
                <a:spcPts val="0"/>
              </a:spcBef>
              <a:spcAft>
                <a:spcPts val="0"/>
              </a:spcAft>
              <a:buSzPts val="1800"/>
              <a:buChar char="●"/>
            </a:pPr>
            <a:r>
              <a:rPr lang="en-GB" sz="1800"/>
              <a:t>Releasing this app on the play store and app store</a:t>
            </a:r>
            <a:endParaRPr sz="1800"/>
          </a:p>
          <a:p>
            <a:pPr indent="-342900" lvl="0" marL="457200" rtl="0" algn="l">
              <a:spcBef>
                <a:spcPts val="0"/>
              </a:spcBef>
              <a:spcAft>
                <a:spcPts val="0"/>
              </a:spcAft>
              <a:buSzPts val="1800"/>
              <a:buChar char="●"/>
            </a:pPr>
            <a:r>
              <a:rPr lang="en-GB" sz="1800"/>
              <a:t>Getting application feedback from more users so we can get a conclusive result of our recommendation system</a:t>
            </a:r>
            <a:endParaRPr sz="1800"/>
          </a:p>
          <a:p>
            <a:pPr indent="0" lvl="0" marL="914400" rtl="0" algn="l">
              <a:spcBef>
                <a:spcPts val="1200"/>
              </a:spcBef>
              <a:spcAft>
                <a:spcPts val="1200"/>
              </a:spcAft>
              <a:buNone/>
            </a:pPr>
            <a:r>
              <a:t/>
            </a:r>
            <a:endParaRPr sz="1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38"/>
          <p:cNvPicPr preferRelativeResize="0"/>
          <p:nvPr/>
        </p:nvPicPr>
        <p:blipFill>
          <a:blip r:embed="rId3">
            <a:alphaModFix/>
          </a:blip>
          <a:stretch>
            <a:fillRect/>
          </a:stretch>
        </p:blipFill>
        <p:spPr>
          <a:xfrm>
            <a:off x="1657350" y="495300"/>
            <a:ext cx="5829300" cy="4152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5"/>
          <p:cNvSpPr txBox="1"/>
          <p:nvPr>
            <p:ph type="title"/>
          </p:nvPr>
        </p:nvSpPr>
        <p:spPr>
          <a:xfrm>
            <a:off x="2154750" y="578425"/>
            <a:ext cx="14994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3000"/>
              <a:t>Scope</a:t>
            </a:r>
            <a:endParaRPr sz="3000"/>
          </a:p>
        </p:txBody>
      </p:sp>
      <p:sp>
        <p:nvSpPr>
          <p:cNvPr id="150" name="Google Shape;150;p15"/>
          <p:cNvSpPr txBox="1"/>
          <p:nvPr>
            <p:ph idx="1" type="body"/>
          </p:nvPr>
        </p:nvSpPr>
        <p:spPr>
          <a:xfrm>
            <a:off x="1052550" y="1437275"/>
            <a:ext cx="7182000" cy="3501600"/>
          </a:xfrm>
          <a:prstGeom prst="rect">
            <a:avLst/>
          </a:prstGeom>
        </p:spPr>
        <p:txBody>
          <a:bodyPr anchorCtr="0" anchor="t" bIns="91425" lIns="91425" spcFirstLastPara="1" rIns="91425" wrap="square" tIns="91425">
            <a:noAutofit/>
          </a:bodyPr>
          <a:lstStyle/>
          <a:p>
            <a:pPr indent="-323850" lvl="0" marL="1371600" rtl="0" algn="l">
              <a:spcBef>
                <a:spcPts val="0"/>
              </a:spcBef>
              <a:spcAft>
                <a:spcPts val="0"/>
              </a:spcAft>
              <a:buSzPts val="1500"/>
              <a:buChar char="●"/>
            </a:pPr>
            <a:r>
              <a:rPr lang="en-GB" sz="1500"/>
              <a:t>Users will be asked to login/register first</a:t>
            </a:r>
            <a:endParaRPr sz="1500"/>
          </a:p>
          <a:p>
            <a:pPr indent="-323850" lvl="0" marL="1371600" rtl="0" algn="l">
              <a:spcBef>
                <a:spcPts val="0"/>
              </a:spcBef>
              <a:spcAft>
                <a:spcPts val="0"/>
              </a:spcAft>
              <a:buSzPts val="1500"/>
              <a:buChar char="●"/>
            </a:pPr>
            <a:r>
              <a:rPr lang="en-GB" sz="1500"/>
              <a:t> Advanced book searching filters using</a:t>
            </a:r>
            <a:endParaRPr sz="1500"/>
          </a:p>
          <a:p>
            <a:pPr indent="-323850" lvl="1" marL="1828800" rtl="0" algn="l">
              <a:spcBef>
                <a:spcPts val="0"/>
              </a:spcBef>
              <a:spcAft>
                <a:spcPts val="0"/>
              </a:spcAft>
              <a:buSzPts val="1500"/>
              <a:buChar char="○"/>
            </a:pPr>
            <a:r>
              <a:rPr lang="en-GB" sz="1500"/>
              <a:t>Title</a:t>
            </a:r>
            <a:endParaRPr sz="1500"/>
          </a:p>
          <a:p>
            <a:pPr indent="-323850" lvl="1" marL="1828800" rtl="0" algn="l">
              <a:spcBef>
                <a:spcPts val="0"/>
              </a:spcBef>
              <a:spcAft>
                <a:spcPts val="0"/>
              </a:spcAft>
              <a:buSzPts val="1500"/>
              <a:buChar char="○"/>
            </a:pPr>
            <a:r>
              <a:rPr lang="en-GB" sz="1500"/>
              <a:t>Author</a:t>
            </a:r>
            <a:endParaRPr sz="1500"/>
          </a:p>
          <a:p>
            <a:pPr indent="-323850" lvl="1" marL="1828800" rtl="0" algn="l">
              <a:spcBef>
                <a:spcPts val="0"/>
              </a:spcBef>
              <a:spcAft>
                <a:spcPts val="0"/>
              </a:spcAft>
              <a:buSzPts val="1500"/>
              <a:buChar char="○"/>
            </a:pPr>
            <a:r>
              <a:rPr lang="en-GB" sz="1500"/>
              <a:t>Category</a:t>
            </a:r>
            <a:endParaRPr sz="1500"/>
          </a:p>
          <a:p>
            <a:pPr indent="-323850" lvl="1" marL="1828800" rtl="0" algn="l">
              <a:spcBef>
                <a:spcPts val="0"/>
              </a:spcBef>
              <a:spcAft>
                <a:spcPts val="0"/>
              </a:spcAft>
              <a:buSzPts val="1500"/>
              <a:buChar char="○"/>
            </a:pPr>
            <a:r>
              <a:rPr lang="en-GB" sz="1500"/>
              <a:t>Publisher</a:t>
            </a:r>
            <a:endParaRPr sz="1500"/>
          </a:p>
          <a:p>
            <a:pPr indent="-323850" lvl="1" marL="1828800" rtl="0" algn="l">
              <a:spcBef>
                <a:spcPts val="0"/>
              </a:spcBef>
              <a:spcAft>
                <a:spcPts val="0"/>
              </a:spcAft>
              <a:buSzPts val="1500"/>
              <a:buChar char="○"/>
            </a:pPr>
            <a:r>
              <a:rPr lang="en-GB" sz="1500"/>
              <a:t>ISBN Barcode Scanner</a:t>
            </a:r>
            <a:endParaRPr sz="1500"/>
          </a:p>
          <a:p>
            <a:pPr indent="-323850" lvl="0" marL="1371600" rtl="0" algn="l">
              <a:spcBef>
                <a:spcPts val="0"/>
              </a:spcBef>
              <a:spcAft>
                <a:spcPts val="0"/>
              </a:spcAft>
              <a:buSzPts val="1500"/>
              <a:buChar char="●"/>
            </a:pPr>
            <a:r>
              <a:rPr lang="en-GB" sz="1500"/>
              <a:t>Recommendations based on: —&gt; content and item based</a:t>
            </a:r>
            <a:endParaRPr sz="1500"/>
          </a:p>
          <a:p>
            <a:pPr indent="-323850" lvl="1" marL="1828800" rtl="0" algn="l">
              <a:spcBef>
                <a:spcPts val="0"/>
              </a:spcBef>
              <a:spcAft>
                <a:spcPts val="0"/>
              </a:spcAft>
              <a:buSzPts val="1500"/>
              <a:buChar char="○"/>
            </a:pPr>
            <a:r>
              <a:rPr lang="en-GB" sz="1500"/>
              <a:t>Books bookmarked by the user</a:t>
            </a:r>
            <a:endParaRPr sz="1500"/>
          </a:p>
          <a:p>
            <a:pPr indent="-323850" lvl="1" marL="1828800" rtl="0" algn="l">
              <a:spcBef>
                <a:spcPts val="0"/>
              </a:spcBef>
              <a:spcAft>
                <a:spcPts val="0"/>
              </a:spcAft>
              <a:buSzPts val="1500"/>
              <a:buChar char="○"/>
            </a:pPr>
            <a:r>
              <a:rPr lang="en-GB" sz="1500"/>
              <a:t>Books similar to the genre or title of the book page they visit</a:t>
            </a:r>
            <a:endParaRPr sz="1500"/>
          </a:p>
          <a:p>
            <a:pPr indent="-323850" lvl="0" marL="1371600" rtl="0" algn="l">
              <a:spcBef>
                <a:spcPts val="0"/>
              </a:spcBef>
              <a:spcAft>
                <a:spcPts val="0"/>
              </a:spcAft>
              <a:buSzPts val="1500"/>
              <a:buChar char="●"/>
            </a:pPr>
            <a:r>
              <a:rPr lang="en-GB" sz="1500"/>
              <a:t>Profile Creation  </a:t>
            </a:r>
            <a:endParaRPr sz="1500"/>
          </a:p>
          <a:p>
            <a:pPr indent="-323850" lvl="0" marL="1371600" rtl="0" algn="l">
              <a:spcBef>
                <a:spcPts val="0"/>
              </a:spcBef>
              <a:spcAft>
                <a:spcPts val="0"/>
              </a:spcAft>
              <a:buSzPts val="1500"/>
              <a:buChar char="●"/>
            </a:pPr>
            <a:r>
              <a:rPr lang="en-GB" sz="1500"/>
              <a:t>Links for purchase displayed</a:t>
            </a:r>
            <a:endParaRPr sz="1500"/>
          </a:p>
          <a:p>
            <a:pPr indent="0" lvl="0" marL="0" rtl="0" algn="l">
              <a:spcBef>
                <a:spcPts val="1200"/>
              </a:spcBef>
              <a:spcAft>
                <a:spcPts val="1200"/>
              </a:spcAft>
              <a:buNone/>
            </a:pPr>
            <a:r>
              <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6"/>
          <p:cNvSpPr txBox="1"/>
          <p:nvPr>
            <p:ph type="title"/>
          </p:nvPr>
        </p:nvSpPr>
        <p:spPr>
          <a:xfrm>
            <a:off x="1297500" y="58662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3000"/>
              <a:t>Software/Hardware Requirements</a:t>
            </a:r>
            <a:endParaRPr sz="3000"/>
          </a:p>
        </p:txBody>
      </p:sp>
      <p:sp>
        <p:nvSpPr>
          <p:cNvPr id="156" name="Google Shape;156;p16"/>
          <p:cNvSpPr txBox="1"/>
          <p:nvPr>
            <p:ph idx="1" type="body"/>
          </p:nvPr>
        </p:nvSpPr>
        <p:spPr>
          <a:xfrm>
            <a:off x="1297500" y="1310350"/>
            <a:ext cx="7038900" cy="36402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b="1" lang="en-GB" sz="1800">
                <a:latin typeface="Arial"/>
                <a:ea typeface="Arial"/>
                <a:cs typeface="Arial"/>
                <a:sym typeface="Arial"/>
              </a:rPr>
              <a:t>Hardware(for development purpose): </a:t>
            </a:r>
            <a:endParaRPr b="1" sz="1800">
              <a:latin typeface="Arial"/>
              <a:ea typeface="Arial"/>
              <a:cs typeface="Arial"/>
              <a:sym typeface="Arial"/>
            </a:endParaRPr>
          </a:p>
          <a:p>
            <a:pPr indent="-317182" lvl="0" marL="457200" rtl="0" algn="l">
              <a:spcBef>
                <a:spcPts val="0"/>
              </a:spcBef>
              <a:spcAft>
                <a:spcPts val="0"/>
              </a:spcAft>
              <a:buSzPct val="100000"/>
              <a:buFont typeface="Arial"/>
              <a:buChar char="●"/>
            </a:pPr>
            <a:r>
              <a:rPr lang="en-GB" sz="1800">
                <a:latin typeface="Arial"/>
                <a:ea typeface="Arial"/>
                <a:cs typeface="Arial"/>
                <a:sym typeface="Arial"/>
              </a:rPr>
              <a:t>Processor - dual core or higher </a:t>
            </a:r>
            <a:endParaRPr sz="1800">
              <a:latin typeface="Arial"/>
              <a:ea typeface="Arial"/>
              <a:cs typeface="Arial"/>
              <a:sym typeface="Arial"/>
            </a:endParaRPr>
          </a:p>
          <a:p>
            <a:pPr indent="-317182" lvl="0" marL="457200" rtl="0" algn="l">
              <a:spcBef>
                <a:spcPts val="0"/>
              </a:spcBef>
              <a:spcAft>
                <a:spcPts val="0"/>
              </a:spcAft>
              <a:buSzPct val="100000"/>
              <a:buFont typeface="Arial"/>
              <a:buChar char="●"/>
            </a:pPr>
            <a:r>
              <a:rPr lang="en-GB" sz="1800">
                <a:latin typeface="Arial"/>
                <a:ea typeface="Arial"/>
                <a:cs typeface="Arial"/>
                <a:sym typeface="Arial"/>
              </a:rPr>
              <a:t>GPU - 8GB Memory or higher </a:t>
            </a:r>
            <a:endParaRPr sz="1800">
              <a:latin typeface="Arial"/>
              <a:ea typeface="Arial"/>
              <a:cs typeface="Arial"/>
              <a:sym typeface="Arial"/>
            </a:endParaRPr>
          </a:p>
          <a:p>
            <a:pPr indent="0" lvl="0" marL="0" rtl="0" algn="l">
              <a:spcBef>
                <a:spcPts val="0"/>
              </a:spcBef>
              <a:spcAft>
                <a:spcPts val="0"/>
              </a:spcAft>
              <a:buNone/>
            </a:pPr>
            <a:r>
              <a:t/>
            </a:r>
            <a:endParaRPr sz="1800">
              <a:latin typeface="Arial"/>
              <a:ea typeface="Arial"/>
              <a:cs typeface="Arial"/>
              <a:sym typeface="Arial"/>
            </a:endParaRPr>
          </a:p>
          <a:p>
            <a:pPr indent="0" lvl="0" marL="0" rtl="0" algn="l">
              <a:spcBef>
                <a:spcPts val="0"/>
              </a:spcBef>
              <a:spcAft>
                <a:spcPts val="0"/>
              </a:spcAft>
              <a:buNone/>
            </a:pPr>
            <a:r>
              <a:rPr b="1" lang="en-GB" sz="1800">
                <a:latin typeface="Arial"/>
                <a:ea typeface="Arial"/>
                <a:cs typeface="Arial"/>
                <a:sym typeface="Arial"/>
              </a:rPr>
              <a:t>Hardware(for user): </a:t>
            </a:r>
            <a:r>
              <a:rPr lang="en-GB" sz="1800">
                <a:latin typeface="Arial"/>
                <a:ea typeface="Arial"/>
                <a:cs typeface="Arial"/>
                <a:sym typeface="Arial"/>
              </a:rPr>
              <a:t>Smartphone with decent camera</a:t>
            </a:r>
            <a:endParaRPr sz="1800">
              <a:latin typeface="Arial"/>
              <a:ea typeface="Arial"/>
              <a:cs typeface="Arial"/>
              <a:sym typeface="Arial"/>
            </a:endParaRPr>
          </a:p>
          <a:p>
            <a:pPr indent="0" lvl="0" marL="0" rtl="0" algn="l">
              <a:spcBef>
                <a:spcPts val="0"/>
              </a:spcBef>
              <a:spcAft>
                <a:spcPts val="0"/>
              </a:spcAft>
              <a:buNone/>
            </a:pPr>
            <a:r>
              <a:t/>
            </a:r>
            <a:endParaRPr b="1" sz="1800">
              <a:latin typeface="Arial"/>
              <a:ea typeface="Arial"/>
              <a:cs typeface="Arial"/>
              <a:sym typeface="Arial"/>
            </a:endParaRPr>
          </a:p>
          <a:p>
            <a:pPr indent="0" lvl="0" marL="0" rtl="0" algn="l">
              <a:spcBef>
                <a:spcPts val="0"/>
              </a:spcBef>
              <a:spcAft>
                <a:spcPts val="0"/>
              </a:spcAft>
              <a:buNone/>
            </a:pPr>
            <a:r>
              <a:rPr b="1" lang="en-GB" sz="1800">
                <a:latin typeface="Arial"/>
                <a:ea typeface="Arial"/>
                <a:cs typeface="Arial"/>
                <a:sym typeface="Arial"/>
              </a:rPr>
              <a:t>Software(for development purpose):</a:t>
            </a:r>
            <a:endParaRPr b="1" sz="1800">
              <a:latin typeface="Arial"/>
              <a:ea typeface="Arial"/>
              <a:cs typeface="Arial"/>
              <a:sym typeface="Arial"/>
            </a:endParaRPr>
          </a:p>
          <a:p>
            <a:pPr indent="0" lvl="0" marL="0" rtl="0" algn="l">
              <a:spcBef>
                <a:spcPts val="0"/>
              </a:spcBef>
              <a:spcAft>
                <a:spcPts val="0"/>
              </a:spcAft>
              <a:buNone/>
            </a:pPr>
            <a:r>
              <a:rPr b="1" lang="en-GB" sz="1800">
                <a:latin typeface="Arial"/>
                <a:ea typeface="Arial"/>
                <a:cs typeface="Arial"/>
                <a:sym typeface="Arial"/>
              </a:rPr>
              <a:t>● Framework - Flutter</a:t>
            </a:r>
            <a:endParaRPr b="1" sz="1800">
              <a:latin typeface="Arial"/>
              <a:ea typeface="Arial"/>
              <a:cs typeface="Arial"/>
              <a:sym typeface="Arial"/>
            </a:endParaRPr>
          </a:p>
          <a:p>
            <a:pPr indent="0" lvl="0" marL="0" rtl="0" algn="l">
              <a:spcBef>
                <a:spcPts val="0"/>
              </a:spcBef>
              <a:spcAft>
                <a:spcPts val="0"/>
              </a:spcAft>
              <a:buNone/>
            </a:pPr>
            <a:r>
              <a:rPr b="1" lang="en-GB" sz="1800">
                <a:latin typeface="Arial"/>
                <a:ea typeface="Arial"/>
                <a:cs typeface="Arial"/>
                <a:sym typeface="Arial"/>
              </a:rPr>
              <a:t>● Tools - Firebase, Android Studio Code(IDE), Visual Studio Code(IDE), GitHub, </a:t>
            </a:r>
            <a:r>
              <a:rPr b="1" lang="en-GB" sz="1800">
                <a:latin typeface="Arial"/>
                <a:ea typeface="Arial"/>
                <a:cs typeface="Arial"/>
                <a:sym typeface="Arial"/>
              </a:rPr>
              <a:t>Google Collaboratory</a:t>
            </a:r>
            <a:endParaRPr b="1" sz="1800">
              <a:latin typeface="Arial"/>
              <a:ea typeface="Arial"/>
              <a:cs typeface="Arial"/>
              <a:sym typeface="Arial"/>
            </a:endParaRPr>
          </a:p>
          <a:p>
            <a:pPr indent="0" lvl="0" marL="0" rtl="0" algn="l">
              <a:spcBef>
                <a:spcPts val="0"/>
              </a:spcBef>
              <a:spcAft>
                <a:spcPts val="0"/>
              </a:spcAft>
              <a:buNone/>
            </a:pPr>
            <a:r>
              <a:t/>
            </a:r>
            <a:endParaRPr b="1" sz="1800">
              <a:latin typeface="Arial"/>
              <a:ea typeface="Arial"/>
              <a:cs typeface="Arial"/>
              <a:sym typeface="Arial"/>
            </a:endParaRPr>
          </a:p>
          <a:p>
            <a:pPr indent="0" lvl="0" marL="0" rtl="0" algn="l">
              <a:spcBef>
                <a:spcPts val="0"/>
              </a:spcBef>
              <a:spcAft>
                <a:spcPts val="0"/>
              </a:spcAft>
              <a:buNone/>
            </a:pPr>
            <a:r>
              <a:rPr b="1" lang="en-GB" sz="1800">
                <a:latin typeface="Arial"/>
                <a:ea typeface="Arial"/>
                <a:cs typeface="Arial"/>
                <a:sym typeface="Arial"/>
              </a:rPr>
              <a:t>Software(for user):</a:t>
            </a:r>
            <a:endParaRPr b="1" sz="1800">
              <a:latin typeface="Arial"/>
              <a:ea typeface="Arial"/>
              <a:cs typeface="Arial"/>
              <a:sym typeface="Arial"/>
            </a:endParaRPr>
          </a:p>
          <a:p>
            <a:pPr indent="0" lvl="0" marL="0" rtl="0" algn="l">
              <a:spcBef>
                <a:spcPts val="0"/>
              </a:spcBef>
              <a:spcAft>
                <a:spcPts val="0"/>
              </a:spcAft>
              <a:buNone/>
            </a:pPr>
            <a:r>
              <a:rPr b="1" lang="en-GB" sz="1800">
                <a:latin typeface="Arial"/>
                <a:ea typeface="Arial"/>
                <a:cs typeface="Arial"/>
                <a:sym typeface="Arial"/>
              </a:rPr>
              <a:t>● Mobile versions: Android Jelly Bean, v16, 4.1. x or newer</a:t>
            </a:r>
            <a:endParaRPr b="1" sz="1800">
              <a:latin typeface="Arial"/>
              <a:ea typeface="Arial"/>
              <a:cs typeface="Arial"/>
              <a:sym typeface="Arial"/>
            </a:endParaRPr>
          </a:p>
          <a:p>
            <a:pPr indent="0" lvl="0" marL="0" rtl="0" algn="l">
              <a:spcBef>
                <a:spcPts val="0"/>
              </a:spcBef>
              <a:spcAft>
                <a:spcPts val="0"/>
              </a:spcAft>
              <a:buNone/>
            </a:pPr>
            <a:r>
              <a:rPr b="1" lang="en-GB" sz="1800">
                <a:latin typeface="Arial"/>
                <a:ea typeface="Arial"/>
                <a:cs typeface="Arial"/>
                <a:sym typeface="Arial"/>
              </a:rPr>
              <a:t>● Permissions needed: Camera, Media and Storage permissions</a:t>
            </a:r>
            <a:endParaRPr b="1" sz="1800">
              <a:latin typeface="Arial"/>
              <a:ea typeface="Arial"/>
              <a:cs typeface="Arial"/>
              <a:sym typeface="Arial"/>
            </a:endParaRPr>
          </a:p>
          <a:p>
            <a:pPr indent="0" lvl="0" marL="0" rtl="0" algn="l">
              <a:spcBef>
                <a:spcPts val="0"/>
              </a:spcBef>
              <a:spcAft>
                <a:spcPts val="0"/>
              </a:spcAft>
              <a:buNone/>
            </a:pPr>
            <a:r>
              <a:rPr b="1" lang="en-GB" sz="1800">
                <a:latin typeface="Arial"/>
                <a:ea typeface="Arial"/>
                <a:cs typeface="Arial"/>
                <a:sym typeface="Arial"/>
              </a:rPr>
              <a:t>● Other requirements: Reliable internet connection</a:t>
            </a:r>
            <a:endParaRPr b="1" sz="1800">
              <a:latin typeface="Arial"/>
              <a:ea typeface="Arial"/>
              <a:cs typeface="Arial"/>
              <a:sym typeface="Arial"/>
            </a:endParaRPr>
          </a:p>
          <a:p>
            <a:pPr indent="0" lvl="0" marL="0" rtl="0" algn="l">
              <a:spcBef>
                <a:spcPts val="0"/>
              </a:spcBef>
              <a:spcAft>
                <a:spcPts val="1200"/>
              </a:spcAft>
              <a:buNone/>
            </a:pPr>
            <a:r>
              <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7"/>
          <p:cNvSpPr txBox="1"/>
          <p:nvPr>
            <p:ph type="title"/>
          </p:nvPr>
        </p:nvSpPr>
        <p:spPr>
          <a:xfrm>
            <a:off x="1267875" y="608075"/>
            <a:ext cx="74811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3000"/>
              <a:t>Literature Survey</a:t>
            </a:r>
            <a:endParaRPr sz="3000"/>
          </a:p>
        </p:txBody>
      </p:sp>
      <p:sp>
        <p:nvSpPr>
          <p:cNvPr id="162" name="Google Shape;162;p17"/>
          <p:cNvSpPr txBox="1"/>
          <p:nvPr>
            <p:ph idx="1" type="body"/>
          </p:nvPr>
        </p:nvSpPr>
        <p:spPr>
          <a:xfrm>
            <a:off x="1015725" y="1720425"/>
            <a:ext cx="7985400" cy="3326100"/>
          </a:xfrm>
          <a:prstGeom prst="rect">
            <a:avLst/>
          </a:prstGeom>
        </p:spPr>
        <p:txBody>
          <a:bodyPr anchorCtr="0" anchor="t" bIns="91425" lIns="91425" spcFirstLastPara="1" rIns="91425" wrap="square" tIns="91425">
            <a:noAutofit/>
          </a:bodyPr>
          <a:lstStyle/>
          <a:p>
            <a:pPr indent="-318452" lvl="0" marL="457200" rtl="0" algn="l">
              <a:lnSpc>
                <a:spcPct val="115000"/>
              </a:lnSpc>
              <a:spcBef>
                <a:spcPts val="0"/>
              </a:spcBef>
              <a:spcAft>
                <a:spcPts val="0"/>
              </a:spcAft>
              <a:buSzPts val="1415"/>
              <a:buAutoNum type="alphaUcPeriod"/>
            </a:pPr>
            <a:r>
              <a:rPr lang="en-GB" sz="1415">
                <a:uFill>
                  <a:noFill/>
                </a:uFill>
                <a:hlinkClick r:id="rId3"/>
              </a:rPr>
              <a:t>https://www.semanticscholar.org/paper/Title-Extraction-from-Book-Cover-Images-Using-of-Do-Kim/1948e0361ce8b8f82b49effb0b655fd991076a59?p2df</a:t>
            </a:r>
            <a:endParaRPr sz="1415"/>
          </a:p>
          <a:p>
            <a:pPr indent="0" lvl="0" marL="457200" rtl="0" algn="l">
              <a:lnSpc>
                <a:spcPct val="115000"/>
              </a:lnSpc>
              <a:spcBef>
                <a:spcPts val="1000"/>
              </a:spcBef>
              <a:spcAft>
                <a:spcPts val="0"/>
              </a:spcAft>
              <a:buNone/>
            </a:pPr>
            <a:r>
              <a:rPr lang="en-GB" sz="1415"/>
              <a:t>Title: Title Extraction from Book Cover Images Using Histogram of Oriented Gradients and Color Information</a:t>
            </a:r>
            <a:endParaRPr sz="1415"/>
          </a:p>
          <a:p>
            <a:pPr indent="-318452" lvl="0" marL="457200" rtl="0" algn="l">
              <a:lnSpc>
                <a:spcPct val="100000"/>
              </a:lnSpc>
              <a:spcBef>
                <a:spcPts val="1000"/>
              </a:spcBef>
              <a:spcAft>
                <a:spcPts val="0"/>
              </a:spcAft>
              <a:buSzPts val="1415"/>
              <a:buAutoNum type="alphaUcPeriod"/>
            </a:pPr>
            <a:r>
              <a:rPr lang="en-GB" sz="1415"/>
              <a:t>http://ieeexplore.ieee.org.library.somaiya.edu/stamp/stamp.jsp?tp=&amp;arnumber=9396414</a:t>
            </a:r>
            <a:endParaRPr sz="1415"/>
          </a:p>
          <a:p>
            <a:pPr indent="0" lvl="0" marL="457200" rtl="0" algn="l">
              <a:lnSpc>
                <a:spcPct val="100000"/>
              </a:lnSpc>
              <a:spcBef>
                <a:spcPts val="1200"/>
              </a:spcBef>
              <a:spcAft>
                <a:spcPts val="0"/>
              </a:spcAft>
              <a:buNone/>
            </a:pPr>
            <a:r>
              <a:rPr lang="en-GB" sz="1415"/>
              <a:t>Title: Development of Book Recommendation Service for Implementation on Android</a:t>
            </a:r>
            <a:endParaRPr sz="1415"/>
          </a:p>
          <a:p>
            <a:pPr indent="-318452" lvl="0" marL="457200" rtl="0" algn="l">
              <a:lnSpc>
                <a:spcPct val="100000"/>
              </a:lnSpc>
              <a:spcBef>
                <a:spcPts val="1200"/>
              </a:spcBef>
              <a:spcAft>
                <a:spcPts val="0"/>
              </a:spcAft>
              <a:buSzPts val="1415"/>
              <a:buAutoNum type="alphaUcPeriod"/>
            </a:pPr>
            <a:r>
              <a:rPr lang="en-GB" sz="1415" u="sng">
                <a:solidFill>
                  <a:schemeClr val="hlink"/>
                </a:solidFill>
                <a:hlinkClick r:id="rId4"/>
              </a:rPr>
              <a:t>http://ieeexplore.ieee.org.library.somaiya.edu/stamp/stamp.jsp?tp=&amp;arnumber=8614724</a:t>
            </a:r>
            <a:endParaRPr sz="1100">
              <a:latin typeface="Arial"/>
              <a:ea typeface="Arial"/>
              <a:cs typeface="Arial"/>
              <a:sym typeface="Arial"/>
            </a:endParaRPr>
          </a:p>
          <a:p>
            <a:pPr indent="0" lvl="0" marL="457200" rtl="0" algn="l">
              <a:lnSpc>
                <a:spcPct val="100000"/>
              </a:lnSpc>
              <a:spcBef>
                <a:spcPts val="1200"/>
              </a:spcBef>
              <a:spcAft>
                <a:spcPts val="0"/>
              </a:spcAft>
              <a:buNone/>
            </a:pPr>
            <a:r>
              <a:rPr lang="en-GB" sz="1400">
                <a:latin typeface="Arial"/>
                <a:ea typeface="Arial"/>
                <a:cs typeface="Arial"/>
                <a:sym typeface="Arial"/>
              </a:rPr>
              <a:t>Title: Research on Personalized Book Recommendation Model for New Readers </a:t>
            </a:r>
            <a:endParaRPr sz="1715"/>
          </a:p>
          <a:p>
            <a:pPr indent="0" lvl="0" marL="457200" rtl="0" algn="l">
              <a:lnSpc>
                <a:spcPct val="200000"/>
              </a:lnSpc>
              <a:spcBef>
                <a:spcPts val="1200"/>
              </a:spcBef>
              <a:spcAft>
                <a:spcPts val="1200"/>
              </a:spcAft>
              <a:buNone/>
            </a:pPr>
            <a:r>
              <a:t/>
            </a:r>
            <a:endParaRPr sz="1415"/>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Literature Survey</a:t>
            </a:r>
            <a:endParaRPr/>
          </a:p>
        </p:txBody>
      </p:sp>
      <p:sp>
        <p:nvSpPr>
          <p:cNvPr id="168" name="Google Shape;168;p18"/>
          <p:cNvSpPr txBox="1"/>
          <p:nvPr>
            <p:ph idx="1" type="body"/>
          </p:nvPr>
        </p:nvSpPr>
        <p:spPr>
          <a:xfrm>
            <a:off x="860300" y="1464000"/>
            <a:ext cx="7038900" cy="2911200"/>
          </a:xfrm>
          <a:prstGeom prst="rect">
            <a:avLst/>
          </a:prstGeom>
        </p:spPr>
        <p:txBody>
          <a:bodyPr anchorCtr="0" anchor="t" bIns="91425" lIns="91425" spcFirstLastPara="1" rIns="91425" wrap="square" tIns="91425">
            <a:normAutofit/>
          </a:bodyPr>
          <a:lstStyle/>
          <a:p>
            <a:pPr indent="-317500" lvl="0" marL="457200" rtl="0" algn="l">
              <a:lnSpc>
                <a:spcPct val="100000"/>
              </a:lnSpc>
              <a:spcBef>
                <a:spcPts val="0"/>
              </a:spcBef>
              <a:spcAft>
                <a:spcPts val="0"/>
              </a:spcAft>
              <a:buSzPts val="1400"/>
              <a:buAutoNum type="alphaUcPeriod"/>
            </a:pPr>
            <a:r>
              <a:rPr lang="en-GB" sz="1400" u="sng">
                <a:solidFill>
                  <a:schemeClr val="hlink"/>
                </a:solidFill>
                <a:hlinkClick r:id="rId3"/>
              </a:rPr>
              <a:t>http://ieeexplore.ieee.org.library.somaiya.edu/stamp/stamp.jsp?tp=&amp;arnumber=6779375</a:t>
            </a:r>
            <a:endParaRPr sz="1400"/>
          </a:p>
          <a:p>
            <a:pPr indent="0" lvl="0" marL="457200" rtl="0" algn="l">
              <a:lnSpc>
                <a:spcPct val="100000"/>
              </a:lnSpc>
              <a:spcBef>
                <a:spcPts val="1200"/>
              </a:spcBef>
              <a:spcAft>
                <a:spcPts val="0"/>
              </a:spcAft>
              <a:buNone/>
            </a:pPr>
            <a:r>
              <a:rPr lang="en-GB" sz="1400"/>
              <a:t>Title: Book Recommendation System Based on Combine Features of Content Based Filtering, Collaborative Filtering and Association Rule Mining</a:t>
            </a:r>
            <a:endParaRPr sz="1400"/>
          </a:p>
          <a:p>
            <a:pPr indent="-317500" lvl="0" marL="457200" rtl="0" algn="l">
              <a:lnSpc>
                <a:spcPct val="100000"/>
              </a:lnSpc>
              <a:spcBef>
                <a:spcPts val="1200"/>
              </a:spcBef>
              <a:spcAft>
                <a:spcPts val="0"/>
              </a:spcAft>
              <a:buSzPts val="1400"/>
              <a:buAutoNum type="alphaUcPeriod"/>
            </a:pPr>
            <a:r>
              <a:rPr b="1" lang="en-GB" sz="1400" u="sng">
                <a:solidFill>
                  <a:srgbClr val="1155CC"/>
                </a:solidFill>
                <a:hlinkClick r:id="rId4">
                  <a:extLst>
                    <a:ext uri="{A12FA001-AC4F-418D-AE19-62706E023703}">
                      <ahyp:hlinkClr val="tx"/>
                    </a:ext>
                  </a:extLst>
                </a:hlinkClick>
              </a:rPr>
              <a:t>https://web.stanford.edu/class/ee368/Project_Autumn_1617/Reports/report_yang_shen.pdf</a:t>
            </a:r>
            <a:endParaRPr b="1" sz="1400">
              <a:solidFill>
                <a:srgbClr val="000000"/>
              </a:solidFill>
            </a:endParaRPr>
          </a:p>
          <a:p>
            <a:pPr indent="0" lvl="0" marL="457200" rtl="0" algn="l">
              <a:lnSpc>
                <a:spcPct val="100000"/>
              </a:lnSpc>
              <a:spcBef>
                <a:spcPts val="0"/>
              </a:spcBef>
              <a:spcAft>
                <a:spcPts val="1200"/>
              </a:spcAft>
              <a:buNone/>
            </a:pPr>
            <a:r>
              <a:rPr lang="en-GB" sz="1400"/>
              <a:t> Title: Book Cover Recognition</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9"/>
          <p:cNvSpPr txBox="1"/>
          <p:nvPr>
            <p:ph type="title"/>
          </p:nvPr>
        </p:nvSpPr>
        <p:spPr>
          <a:xfrm>
            <a:off x="1148975" y="618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3000"/>
              <a:t>Proposed </a:t>
            </a:r>
            <a:r>
              <a:rPr lang="en-GB" sz="3000"/>
              <a:t>System design diagram</a:t>
            </a:r>
            <a:endParaRPr sz="3000"/>
          </a:p>
        </p:txBody>
      </p:sp>
      <p:pic>
        <p:nvPicPr>
          <p:cNvPr id="174" name="Google Shape;174;p19"/>
          <p:cNvPicPr preferRelativeResize="0"/>
          <p:nvPr/>
        </p:nvPicPr>
        <p:blipFill>
          <a:blip r:embed="rId3">
            <a:alphaModFix/>
          </a:blip>
          <a:stretch>
            <a:fillRect/>
          </a:stretch>
        </p:blipFill>
        <p:spPr>
          <a:xfrm>
            <a:off x="108350" y="1585925"/>
            <a:ext cx="8912099" cy="3032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0"/>
          <p:cNvSpPr txBox="1"/>
          <p:nvPr>
            <p:ph type="title"/>
          </p:nvPr>
        </p:nvSpPr>
        <p:spPr>
          <a:xfrm>
            <a:off x="1455925" y="286725"/>
            <a:ext cx="38946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3000"/>
              <a:t>Sequence diagram</a:t>
            </a:r>
            <a:endParaRPr sz="3000"/>
          </a:p>
        </p:txBody>
      </p:sp>
      <p:pic>
        <p:nvPicPr>
          <p:cNvPr id="180" name="Google Shape;180;p20"/>
          <p:cNvPicPr preferRelativeResize="0"/>
          <p:nvPr/>
        </p:nvPicPr>
        <p:blipFill>
          <a:blip r:embed="rId3">
            <a:alphaModFix/>
          </a:blip>
          <a:stretch>
            <a:fillRect/>
          </a:stretch>
        </p:blipFill>
        <p:spPr>
          <a:xfrm>
            <a:off x="1455925" y="1084775"/>
            <a:ext cx="6649349" cy="397947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1"/>
          <p:cNvSpPr txBox="1"/>
          <p:nvPr>
            <p:ph type="title"/>
          </p:nvPr>
        </p:nvSpPr>
        <p:spPr>
          <a:xfrm>
            <a:off x="977450" y="218400"/>
            <a:ext cx="3067500" cy="564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sz="3000"/>
              <a:t>Data Collection</a:t>
            </a:r>
            <a:endParaRPr b="1" sz="3000"/>
          </a:p>
        </p:txBody>
      </p:sp>
      <p:sp>
        <p:nvSpPr>
          <p:cNvPr id="186" name="Google Shape;186;p21"/>
          <p:cNvSpPr txBox="1"/>
          <p:nvPr>
            <p:ph idx="1" type="body"/>
          </p:nvPr>
        </p:nvSpPr>
        <p:spPr>
          <a:xfrm>
            <a:off x="1197200" y="1251400"/>
            <a:ext cx="2628000" cy="3482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rPr b="1" lang="en-GB" sz="1402"/>
              <a:t>Dataset</a:t>
            </a:r>
            <a:r>
              <a:rPr lang="en-GB" sz="1402"/>
              <a:t>: </a:t>
            </a:r>
            <a:r>
              <a:rPr lang="en-GB" sz="1402"/>
              <a:t>Book-Crossing: User review ratings - A collection of book ratings.  Contains 278,858 users providing 1,149,780 ratings (explicit / implicit) about 271,379 books.</a:t>
            </a:r>
            <a:endParaRPr sz="1402"/>
          </a:p>
          <a:p>
            <a:pPr indent="0" lvl="0" marL="0" rtl="0" algn="l">
              <a:lnSpc>
                <a:spcPct val="95000"/>
              </a:lnSpc>
              <a:spcBef>
                <a:spcPts val="1200"/>
              </a:spcBef>
              <a:spcAft>
                <a:spcPts val="0"/>
              </a:spcAft>
              <a:buSzPts val="1018"/>
              <a:buNone/>
            </a:pPr>
            <a:r>
              <a:t/>
            </a:r>
            <a:endParaRPr sz="1402"/>
          </a:p>
          <a:p>
            <a:pPr indent="0" lvl="0" marL="0" rtl="0" algn="l">
              <a:lnSpc>
                <a:spcPct val="95000"/>
              </a:lnSpc>
              <a:spcBef>
                <a:spcPts val="1200"/>
              </a:spcBef>
              <a:spcAft>
                <a:spcPts val="0"/>
              </a:spcAft>
              <a:buSzPts val="1018"/>
              <a:buNone/>
            </a:pPr>
            <a:r>
              <a:rPr b="1" lang="en-GB" sz="1402"/>
              <a:t>Data source</a:t>
            </a:r>
            <a:r>
              <a:rPr lang="en-GB" sz="1402"/>
              <a:t>: Kaggle</a:t>
            </a:r>
            <a:endParaRPr sz="1402"/>
          </a:p>
          <a:p>
            <a:pPr indent="0" lvl="0" marL="0" rtl="0" algn="l">
              <a:lnSpc>
                <a:spcPct val="95000"/>
              </a:lnSpc>
              <a:spcBef>
                <a:spcPts val="1200"/>
              </a:spcBef>
              <a:spcAft>
                <a:spcPts val="0"/>
              </a:spcAft>
              <a:buSzPts val="1018"/>
              <a:buNone/>
            </a:pPr>
            <a:r>
              <a:rPr lang="en-GB" sz="1402"/>
              <a:t>Additionally, we have scraped some data. </a:t>
            </a:r>
            <a:endParaRPr sz="1402"/>
          </a:p>
          <a:p>
            <a:pPr indent="0" lvl="0" marL="0" rtl="0" algn="l">
              <a:lnSpc>
                <a:spcPct val="95000"/>
              </a:lnSpc>
              <a:spcBef>
                <a:spcPts val="1200"/>
              </a:spcBef>
              <a:spcAft>
                <a:spcPts val="0"/>
              </a:spcAft>
              <a:buSzPts val="1018"/>
              <a:buNone/>
            </a:pPr>
            <a:r>
              <a:t/>
            </a:r>
            <a:endParaRPr sz="1402"/>
          </a:p>
          <a:p>
            <a:pPr indent="0" lvl="0" marL="0" rtl="0" algn="l">
              <a:lnSpc>
                <a:spcPct val="95000"/>
              </a:lnSpc>
              <a:spcBef>
                <a:spcPts val="1200"/>
              </a:spcBef>
              <a:spcAft>
                <a:spcPts val="0"/>
              </a:spcAft>
              <a:buSzPts val="1018"/>
              <a:buNone/>
            </a:pPr>
            <a:r>
              <a:t/>
            </a:r>
            <a:endParaRPr sz="1402"/>
          </a:p>
          <a:p>
            <a:pPr indent="0" lvl="0" marL="0" rtl="0" algn="l">
              <a:lnSpc>
                <a:spcPct val="95000"/>
              </a:lnSpc>
              <a:spcBef>
                <a:spcPts val="1200"/>
              </a:spcBef>
              <a:spcAft>
                <a:spcPts val="0"/>
              </a:spcAft>
              <a:buSzPts val="1018"/>
              <a:buNone/>
            </a:pPr>
            <a:r>
              <a:t/>
            </a:r>
            <a:endParaRPr sz="1402"/>
          </a:p>
          <a:p>
            <a:pPr indent="0" lvl="0" marL="0" rtl="0" algn="l">
              <a:lnSpc>
                <a:spcPct val="95000"/>
              </a:lnSpc>
              <a:spcBef>
                <a:spcPts val="1200"/>
              </a:spcBef>
              <a:spcAft>
                <a:spcPts val="0"/>
              </a:spcAft>
              <a:buSzPts val="1018"/>
              <a:buNone/>
            </a:pPr>
            <a:r>
              <a:t/>
            </a:r>
            <a:endParaRPr sz="1402"/>
          </a:p>
          <a:p>
            <a:pPr indent="0" lvl="0" marL="0" rtl="0" algn="l">
              <a:lnSpc>
                <a:spcPct val="95000"/>
              </a:lnSpc>
              <a:spcBef>
                <a:spcPts val="1200"/>
              </a:spcBef>
              <a:spcAft>
                <a:spcPts val="1200"/>
              </a:spcAft>
              <a:buSzPts val="1018"/>
              <a:buNone/>
            </a:pPr>
            <a:r>
              <a:t/>
            </a:r>
            <a:endParaRPr sz="1402"/>
          </a:p>
        </p:txBody>
      </p:sp>
      <p:graphicFrame>
        <p:nvGraphicFramePr>
          <p:cNvPr id="187" name="Google Shape;187;p21"/>
          <p:cNvGraphicFramePr/>
          <p:nvPr/>
        </p:nvGraphicFramePr>
        <p:xfrm>
          <a:off x="4006250" y="133090"/>
          <a:ext cx="3000000" cy="3000000"/>
        </p:xfrm>
        <a:graphic>
          <a:graphicData uri="http://schemas.openxmlformats.org/drawingml/2006/table">
            <a:tbl>
              <a:tblPr>
                <a:noFill/>
                <a:tableStyleId>{D4CF07EB-E876-4158-B735-DBB742052DDF}</a:tableStyleId>
              </a:tblPr>
              <a:tblGrid>
                <a:gridCol w="2178550"/>
                <a:gridCol w="2695500"/>
              </a:tblGrid>
              <a:tr h="335700">
                <a:tc>
                  <a:txBody>
                    <a:bodyPr/>
                    <a:lstStyle/>
                    <a:p>
                      <a:pPr indent="0" lvl="0" marL="0" rtl="0" algn="ctr">
                        <a:spcBef>
                          <a:spcPts val="0"/>
                        </a:spcBef>
                        <a:spcAft>
                          <a:spcPts val="0"/>
                        </a:spcAft>
                        <a:buNone/>
                      </a:pPr>
                      <a:r>
                        <a:rPr b="1" lang="en-GB" sz="1600">
                          <a:solidFill>
                            <a:schemeClr val="lt1"/>
                          </a:solidFill>
                        </a:rPr>
                        <a:t>Attribute</a:t>
                      </a:r>
                      <a:r>
                        <a:rPr b="1" lang="en-GB">
                          <a:solidFill>
                            <a:schemeClr val="lt1"/>
                          </a:solidFill>
                        </a:rPr>
                        <a:t> </a:t>
                      </a:r>
                      <a:endParaRPr b="1">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GB" sz="1600">
                          <a:solidFill>
                            <a:schemeClr val="lt1"/>
                          </a:solidFill>
                        </a:rPr>
                        <a:t>Description</a:t>
                      </a:r>
                      <a:endParaRPr b="1" sz="1600">
                        <a:solidFill>
                          <a:schemeClr val="lt1"/>
                        </a:solidFill>
                      </a:endParaRPr>
                    </a:p>
                  </a:txBody>
                  <a:tcPr marT="91425" marB="91425" marR="91425" marL="91425">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05550">
                <a:tc>
                  <a:txBody>
                    <a:bodyPr/>
                    <a:lstStyle/>
                    <a:p>
                      <a:pPr indent="0" lvl="0" marL="0" rtl="0" algn="ctr">
                        <a:spcBef>
                          <a:spcPts val="0"/>
                        </a:spcBef>
                        <a:spcAft>
                          <a:spcPts val="0"/>
                        </a:spcAft>
                        <a:buNone/>
                      </a:pPr>
                      <a:r>
                        <a:rPr lang="en-GB" sz="1100">
                          <a:solidFill>
                            <a:schemeClr val="lt1"/>
                          </a:solidFill>
                        </a:rPr>
                        <a:t>User_id</a:t>
                      </a:r>
                      <a:endParaRPr sz="1100">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GB" sz="1100">
                          <a:solidFill>
                            <a:schemeClr val="lt1"/>
                          </a:solidFill>
                        </a:rPr>
                        <a:t>Unique id given to each user</a:t>
                      </a:r>
                      <a:endParaRPr sz="1100">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05550">
                <a:tc>
                  <a:txBody>
                    <a:bodyPr/>
                    <a:lstStyle/>
                    <a:p>
                      <a:pPr indent="0" lvl="0" marL="0" rtl="0" algn="ctr">
                        <a:spcBef>
                          <a:spcPts val="0"/>
                        </a:spcBef>
                        <a:spcAft>
                          <a:spcPts val="0"/>
                        </a:spcAft>
                        <a:buNone/>
                      </a:pPr>
                      <a:r>
                        <a:rPr lang="en-GB" sz="1100">
                          <a:solidFill>
                            <a:schemeClr val="lt1"/>
                          </a:solidFill>
                        </a:rPr>
                        <a:t>ISBN</a:t>
                      </a:r>
                      <a:endParaRPr sz="1100">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GB" sz="1100">
                          <a:solidFill>
                            <a:schemeClr val="lt1"/>
                          </a:solidFill>
                        </a:rPr>
                        <a:t>Unique code through which every book is recognized globally</a:t>
                      </a:r>
                      <a:endParaRPr sz="1100">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05550">
                <a:tc>
                  <a:txBody>
                    <a:bodyPr/>
                    <a:lstStyle/>
                    <a:p>
                      <a:pPr indent="0" lvl="0" marL="0" rtl="0" algn="ctr">
                        <a:spcBef>
                          <a:spcPts val="0"/>
                        </a:spcBef>
                        <a:spcAft>
                          <a:spcPts val="0"/>
                        </a:spcAft>
                        <a:buNone/>
                      </a:pPr>
                      <a:r>
                        <a:rPr lang="en-GB" sz="1100">
                          <a:solidFill>
                            <a:schemeClr val="lt1"/>
                          </a:solidFill>
                        </a:rPr>
                        <a:t>Rating</a:t>
                      </a:r>
                      <a:endParaRPr sz="1100">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sz="1100">
                          <a:solidFill>
                            <a:schemeClr val="lt1"/>
                          </a:solidFill>
                        </a:rPr>
                        <a:t>Rating given by a user to book</a:t>
                      </a:r>
                      <a:endParaRPr sz="1100">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05550">
                <a:tc>
                  <a:txBody>
                    <a:bodyPr/>
                    <a:lstStyle/>
                    <a:p>
                      <a:pPr indent="0" lvl="0" marL="0" rtl="0" algn="ctr">
                        <a:spcBef>
                          <a:spcPts val="0"/>
                        </a:spcBef>
                        <a:spcAft>
                          <a:spcPts val="0"/>
                        </a:spcAft>
                        <a:buNone/>
                      </a:pPr>
                      <a:r>
                        <a:rPr lang="en-GB" sz="1100">
                          <a:solidFill>
                            <a:schemeClr val="lt1"/>
                          </a:solidFill>
                        </a:rPr>
                        <a:t>Book Title</a:t>
                      </a:r>
                      <a:endParaRPr sz="1100">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sz="1100">
                          <a:solidFill>
                            <a:schemeClr val="lt1"/>
                          </a:solidFill>
                        </a:rPr>
                        <a:t>Title of the book</a:t>
                      </a:r>
                      <a:endParaRPr sz="1100">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05550">
                <a:tc>
                  <a:txBody>
                    <a:bodyPr/>
                    <a:lstStyle/>
                    <a:p>
                      <a:pPr indent="0" lvl="0" marL="0" rtl="0" algn="ctr">
                        <a:spcBef>
                          <a:spcPts val="0"/>
                        </a:spcBef>
                        <a:spcAft>
                          <a:spcPts val="0"/>
                        </a:spcAft>
                        <a:buNone/>
                      </a:pPr>
                      <a:r>
                        <a:rPr lang="en-GB" sz="1100">
                          <a:solidFill>
                            <a:schemeClr val="lt1"/>
                          </a:solidFill>
                        </a:rPr>
                        <a:t>Book Author</a:t>
                      </a:r>
                      <a:endParaRPr sz="1100">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sz="1100">
                          <a:solidFill>
                            <a:schemeClr val="lt1"/>
                          </a:solidFill>
                        </a:rPr>
                        <a:t>Author of the book</a:t>
                      </a:r>
                      <a:endParaRPr sz="1100">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05550">
                <a:tc>
                  <a:txBody>
                    <a:bodyPr/>
                    <a:lstStyle/>
                    <a:p>
                      <a:pPr indent="0" lvl="0" marL="0" rtl="0" algn="ctr">
                        <a:spcBef>
                          <a:spcPts val="0"/>
                        </a:spcBef>
                        <a:spcAft>
                          <a:spcPts val="0"/>
                        </a:spcAft>
                        <a:buNone/>
                      </a:pPr>
                      <a:r>
                        <a:rPr lang="en-GB" sz="1100">
                          <a:solidFill>
                            <a:schemeClr val="lt1"/>
                          </a:solidFill>
                        </a:rPr>
                        <a:t>Year of publication</a:t>
                      </a:r>
                      <a:endParaRPr sz="1100">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sz="1100">
                          <a:solidFill>
                            <a:schemeClr val="lt1"/>
                          </a:solidFill>
                        </a:rPr>
                        <a:t>Year in which book was published</a:t>
                      </a:r>
                      <a:endParaRPr sz="1100">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05550">
                <a:tc>
                  <a:txBody>
                    <a:bodyPr/>
                    <a:lstStyle/>
                    <a:p>
                      <a:pPr indent="0" lvl="0" marL="0" rtl="0" algn="ctr">
                        <a:spcBef>
                          <a:spcPts val="0"/>
                        </a:spcBef>
                        <a:spcAft>
                          <a:spcPts val="0"/>
                        </a:spcAft>
                        <a:buNone/>
                      </a:pPr>
                      <a:r>
                        <a:rPr lang="en-GB" sz="1100">
                          <a:solidFill>
                            <a:schemeClr val="lt1"/>
                          </a:solidFill>
                        </a:rPr>
                        <a:t>Publisher</a:t>
                      </a:r>
                      <a:endParaRPr sz="1100">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sz="1100">
                          <a:solidFill>
                            <a:schemeClr val="lt1"/>
                          </a:solidFill>
                        </a:rPr>
                        <a:t>Publication company of the book</a:t>
                      </a:r>
                      <a:endParaRPr sz="1100">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35700">
                <a:tc>
                  <a:txBody>
                    <a:bodyPr/>
                    <a:lstStyle/>
                    <a:p>
                      <a:pPr indent="0" lvl="0" marL="0" rtl="0" algn="ctr">
                        <a:spcBef>
                          <a:spcPts val="0"/>
                        </a:spcBef>
                        <a:spcAft>
                          <a:spcPts val="0"/>
                        </a:spcAft>
                        <a:buNone/>
                      </a:pPr>
                      <a:r>
                        <a:rPr lang="en-GB" sz="1100">
                          <a:solidFill>
                            <a:schemeClr val="lt1"/>
                          </a:solidFill>
                        </a:rPr>
                        <a:t>Image_small</a:t>
                      </a:r>
                      <a:endParaRPr>
                        <a:solidFill>
                          <a:schemeClr val="lt1"/>
                        </a:solidFill>
                      </a:endParaRPr>
                    </a:p>
                  </a:txBody>
                  <a:tcPr marT="91425" marB="91425" marR="91425" marL="91425">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sz="1100">
                          <a:solidFill>
                            <a:schemeClr val="lt1"/>
                          </a:solidFill>
                        </a:rPr>
                        <a:t>Image link for small size image</a:t>
                      </a:r>
                      <a:endParaRPr sz="1100">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05550">
                <a:tc>
                  <a:txBody>
                    <a:bodyPr/>
                    <a:lstStyle/>
                    <a:p>
                      <a:pPr indent="0" lvl="0" marL="0" rtl="0" algn="ctr">
                        <a:spcBef>
                          <a:spcPts val="0"/>
                        </a:spcBef>
                        <a:spcAft>
                          <a:spcPts val="0"/>
                        </a:spcAft>
                        <a:buNone/>
                      </a:pPr>
                      <a:r>
                        <a:rPr lang="en-GB" sz="1100">
                          <a:solidFill>
                            <a:schemeClr val="lt1"/>
                          </a:solidFill>
                        </a:rPr>
                        <a:t>Image_medium</a:t>
                      </a:r>
                      <a:endParaRPr sz="1100">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sz="1100">
                          <a:solidFill>
                            <a:schemeClr val="lt1"/>
                          </a:solidFill>
                        </a:rPr>
                        <a:t>Image link for medium size image</a:t>
                      </a:r>
                      <a:endParaRPr sz="1100">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05550">
                <a:tc>
                  <a:txBody>
                    <a:bodyPr/>
                    <a:lstStyle/>
                    <a:p>
                      <a:pPr indent="0" lvl="0" marL="0" rtl="0" algn="ctr">
                        <a:spcBef>
                          <a:spcPts val="0"/>
                        </a:spcBef>
                        <a:spcAft>
                          <a:spcPts val="0"/>
                        </a:spcAft>
                        <a:buNone/>
                      </a:pPr>
                      <a:r>
                        <a:rPr lang="en-GB" sz="1100">
                          <a:solidFill>
                            <a:schemeClr val="lt1"/>
                          </a:solidFill>
                        </a:rPr>
                        <a:t>Image_large</a:t>
                      </a:r>
                      <a:endParaRPr sz="1100">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sz="1100">
                          <a:solidFill>
                            <a:schemeClr val="lt1"/>
                          </a:solidFill>
                        </a:rPr>
                        <a:t>Image link for large size image</a:t>
                      </a:r>
                      <a:endParaRPr sz="1100">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05550">
                <a:tc>
                  <a:txBody>
                    <a:bodyPr/>
                    <a:lstStyle/>
                    <a:p>
                      <a:pPr indent="0" lvl="0" marL="0" rtl="0" algn="ctr">
                        <a:spcBef>
                          <a:spcPts val="0"/>
                        </a:spcBef>
                        <a:spcAft>
                          <a:spcPts val="0"/>
                        </a:spcAft>
                        <a:buNone/>
                      </a:pPr>
                      <a:r>
                        <a:rPr lang="en-GB" sz="1100">
                          <a:solidFill>
                            <a:schemeClr val="lt1"/>
                          </a:solidFill>
                        </a:rPr>
                        <a:t>Summary</a:t>
                      </a:r>
                      <a:endParaRPr sz="1100">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sz="1100">
                          <a:solidFill>
                            <a:schemeClr val="lt1"/>
                          </a:solidFill>
                        </a:rPr>
                        <a:t>A brief introduction to the book</a:t>
                      </a:r>
                      <a:endParaRPr sz="1100">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05550">
                <a:tc>
                  <a:txBody>
                    <a:bodyPr/>
                    <a:lstStyle/>
                    <a:p>
                      <a:pPr indent="0" lvl="0" marL="0" rtl="0" algn="ctr">
                        <a:spcBef>
                          <a:spcPts val="0"/>
                        </a:spcBef>
                        <a:spcAft>
                          <a:spcPts val="0"/>
                        </a:spcAft>
                        <a:buNone/>
                      </a:pPr>
                      <a:r>
                        <a:rPr lang="en-GB" sz="1100">
                          <a:solidFill>
                            <a:schemeClr val="lt1"/>
                          </a:solidFill>
                        </a:rPr>
                        <a:t>Language</a:t>
                      </a:r>
                      <a:endParaRPr sz="1100">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sz="1100">
                          <a:solidFill>
                            <a:schemeClr val="lt1"/>
                          </a:solidFill>
                        </a:rPr>
                        <a:t>Language in which the book is written</a:t>
                      </a:r>
                      <a:endParaRPr sz="1100">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05550">
                <a:tc>
                  <a:txBody>
                    <a:bodyPr/>
                    <a:lstStyle/>
                    <a:p>
                      <a:pPr indent="0" lvl="0" marL="0" rtl="0" algn="ctr">
                        <a:spcBef>
                          <a:spcPts val="0"/>
                        </a:spcBef>
                        <a:spcAft>
                          <a:spcPts val="0"/>
                        </a:spcAft>
                        <a:buNone/>
                      </a:pPr>
                      <a:r>
                        <a:rPr lang="en-GB" sz="1100">
                          <a:solidFill>
                            <a:schemeClr val="lt1"/>
                          </a:solidFill>
                        </a:rPr>
                        <a:t>Category</a:t>
                      </a:r>
                      <a:endParaRPr sz="1100">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sz="1100">
                          <a:solidFill>
                            <a:schemeClr val="lt1"/>
                          </a:solidFill>
                        </a:rPr>
                        <a:t>Genre of the book</a:t>
                      </a:r>
                      <a:endParaRPr sz="1100">
                        <a:solidFill>
                          <a:schemeClr val="lt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